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7" r:id="rId1"/>
    <p:sldMasterId id="2147484070" r:id="rId2"/>
  </p:sldMasterIdLst>
  <p:notesMasterIdLst>
    <p:notesMasterId r:id="rId20"/>
  </p:notesMasterIdLst>
  <p:handoutMasterIdLst>
    <p:handoutMasterId r:id="rId21"/>
  </p:handoutMasterIdLst>
  <p:sldIdLst>
    <p:sldId id="1307" r:id="rId3"/>
    <p:sldId id="1303" r:id="rId4"/>
    <p:sldId id="1305" r:id="rId5"/>
    <p:sldId id="1310" r:id="rId6"/>
    <p:sldId id="1315" r:id="rId7"/>
    <p:sldId id="986" r:id="rId8"/>
    <p:sldId id="1446" r:id="rId9"/>
    <p:sldId id="313" r:id="rId10"/>
    <p:sldId id="312" r:id="rId11"/>
    <p:sldId id="1447" r:id="rId12"/>
    <p:sldId id="1445" r:id="rId13"/>
    <p:sldId id="1306" r:id="rId14"/>
    <p:sldId id="1308" r:id="rId15"/>
    <p:sldId id="1314" r:id="rId16"/>
    <p:sldId id="1311" r:id="rId17"/>
    <p:sldId id="1313" r:id="rId18"/>
    <p:sldId id="1218"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56" userDrawn="1">
          <p15:clr>
            <a:srgbClr val="A4A3A4"/>
          </p15:clr>
        </p15:guide>
        <p15:guide id="3" orient="horz" pos="398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1F4E79"/>
    <a:srgbClr val="73B2E5"/>
    <a:srgbClr val="48ADC6"/>
    <a:srgbClr val="4A7295"/>
    <a:srgbClr val="232F3E"/>
    <a:srgbClr val="D4840C"/>
    <a:srgbClr val="255C1A"/>
    <a:srgbClr val="10253F"/>
    <a:srgbClr val="0078B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47" autoAdjust="0"/>
    <p:restoredTop sz="86913" autoAdjust="0"/>
  </p:normalViewPr>
  <p:slideViewPr>
    <p:cSldViewPr snapToGrid="0" showGuides="1">
      <p:cViewPr varScale="1">
        <p:scale>
          <a:sx n="108" d="100"/>
          <a:sy n="108" d="100"/>
        </p:scale>
        <p:origin x="132" y="222"/>
      </p:cViewPr>
      <p:guideLst>
        <p:guide pos="456"/>
        <p:guide orient="horz" pos="3984"/>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varScale="1">
        <p:scale>
          <a:sx n="88" d="100"/>
          <a:sy n="88" d="100"/>
        </p:scale>
        <p:origin x="-3816"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latin typeface="Segoe UI Semilight" panose="020B0402040204020203" pitchFamily="34" charset="0"/>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99B410F-FB61-4AEC-9BC4-2AA1CA84E9DC}" type="datetimeFigureOut">
              <a:rPr lang="en-US" smtClean="0">
                <a:latin typeface="Segoe UI Semilight" panose="020B0402040204020203" pitchFamily="34" charset="0"/>
              </a:rPr>
              <a:t>5/14/2019</a:t>
            </a:fld>
            <a:endParaRPr lang="en-US" dirty="0">
              <a:latin typeface="Segoe UI Semilight" panose="020B0402040204020203" pitchFamily="34" charset="0"/>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latin typeface="Segoe UI Semilight" panose="020B0402040204020203" pitchFamily="34" charset="0"/>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89C83608-A23B-4E28-8C39-9E489EE489B6}" type="slidenum">
              <a:rPr lang="en-US" smtClean="0">
                <a:latin typeface="Segoe UI Semilight" panose="020B0402040204020203" pitchFamily="34" charset="0"/>
              </a:rPr>
              <a:t>‹#›</a:t>
            </a:fld>
            <a:endParaRPr lang="en-US" dirty="0">
              <a:latin typeface="Segoe UI Semilight" panose="020B0402040204020203" pitchFamily="34" charset="0"/>
            </a:endParaRPr>
          </a:p>
        </p:txBody>
      </p:sp>
    </p:spTree>
    <p:extLst>
      <p:ext uri="{BB962C8B-B14F-4D97-AF65-F5344CB8AC3E}">
        <p14:creationId xmlns:p14="http://schemas.microsoft.com/office/powerpoint/2010/main" val="396531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Segoe UI Semilight" panose="020B0402040204020203" pitchFamily="34"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Segoe UI Semilight" panose="020B0402040204020203" pitchFamily="34" charset="0"/>
              </a:defRPr>
            </a:lvl1pPr>
          </a:lstStyle>
          <a:p>
            <a:fld id="{2551BBF6-9BEB-4067-8FCC-C67C86782E7D}" type="datetimeFigureOut">
              <a:rPr lang="en-US" smtClean="0"/>
              <a:pPr/>
              <a:t>5/14/2019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Segoe UI Semilight" panose="020B0402040204020203" pitchFamily="34"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Segoe UI Semilight" panose="020B0402040204020203" pitchFamily="34" charset="0"/>
              </a:defRPr>
            </a:lvl1pPr>
          </a:lstStyle>
          <a:p>
            <a:fld id="{BFB5BBD8-B235-4B6C-8A11-2B193697DD17}" type="slidenum">
              <a:rPr lang="en-US" smtClean="0"/>
              <a:pPr/>
              <a:t>‹#›</a:t>
            </a:fld>
            <a:endParaRPr lang="en-US" dirty="0"/>
          </a:p>
        </p:txBody>
      </p:sp>
    </p:spTree>
    <p:extLst>
      <p:ext uri="{BB962C8B-B14F-4D97-AF65-F5344CB8AC3E}">
        <p14:creationId xmlns:p14="http://schemas.microsoft.com/office/powerpoint/2010/main" val="3890814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Semilight" panose="020B0402040204020203" pitchFamily="34" charset="0"/>
        <a:ea typeface="+mn-ea"/>
        <a:cs typeface="+mn-cs"/>
      </a:defRPr>
    </a:lvl1pPr>
    <a:lvl2pPr marL="457200" algn="l" defTabSz="914400" rtl="0" eaLnBrk="1" latinLnBrk="0" hangingPunct="1">
      <a:defRPr sz="1200" kern="1200">
        <a:solidFill>
          <a:schemeClr val="tx1"/>
        </a:solidFill>
        <a:latin typeface="Segoe UI Semilight" panose="020B0402040204020203" pitchFamily="34" charset="0"/>
        <a:ea typeface="+mn-ea"/>
        <a:cs typeface="+mn-cs"/>
      </a:defRPr>
    </a:lvl2pPr>
    <a:lvl3pPr marL="914400" algn="l" defTabSz="914400" rtl="0" eaLnBrk="1" latinLnBrk="0" hangingPunct="1">
      <a:defRPr sz="1200" kern="1200">
        <a:solidFill>
          <a:schemeClr val="tx1"/>
        </a:solidFill>
        <a:latin typeface="Segoe UI Semilight" panose="020B0402040204020203" pitchFamily="34" charset="0"/>
        <a:ea typeface="+mn-ea"/>
        <a:cs typeface="+mn-cs"/>
      </a:defRPr>
    </a:lvl3pPr>
    <a:lvl4pPr marL="1371600" algn="l" defTabSz="914400" rtl="0" eaLnBrk="1" latinLnBrk="0" hangingPunct="1">
      <a:defRPr sz="1200" kern="1200">
        <a:solidFill>
          <a:schemeClr val="tx1"/>
        </a:solidFill>
        <a:latin typeface="Segoe UI Semilight" panose="020B0402040204020203" pitchFamily="34" charset="0"/>
        <a:ea typeface="+mn-ea"/>
        <a:cs typeface="+mn-cs"/>
      </a:defRPr>
    </a:lvl4pPr>
    <a:lvl5pPr marL="1828800" algn="l" defTabSz="914400" rtl="0" eaLnBrk="1" latinLnBrk="0" hangingPunct="1">
      <a:defRPr sz="1200" kern="1200">
        <a:solidFill>
          <a:schemeClr val="tx1"/>
        </a:solidFill>
        <a:latin typeface="Segoe UI Semilight" panose="020B04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B5BBD8-B235-4B6C-8A11-2B193697DD1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237138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89B88-F284-441A-9169-D3C02F1BE239}"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50071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2289">
              <a:defRPr/>
            </a:pPr>
            <a:fld id="{BFB5BBD8-B235-4B6C-8A11-2B193697DD17}" type="slidenum">
              <a:rPr lang="en-US">
                <a:solidFill>
                  <a:prstClr val="black"/>
                </a:solidFill>
                <a:latin typeface="Calibri" panose="020F0502020204030204"/>
              </a:rPr>
              <a:pPr defTabSz="942289">
                <a:defRPr/>
              </a:pPr>
              <a:t>11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146144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B5BBD8-B235-4B6C-8A11-2B193697DD17}"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71679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B5BBD8-B235-4B6C-8A11-2B193697DD17}"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842938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B5BBD8-B235-4B6C-8A11-2B193697DD17}" type="slidenum">
              <a:rPr lang="en-US" smtClean="0"/>
              <a:pPr/>
              <a:t>16</a:t>
            </a:fld>
            <a:endParaRPr lang="en-US" dirty="0"/>
          </a:p>
        </p:txBody>
      </p:sp>
    </p:spTree>
    <p:extLst>
      <p:ext uri="{BB962C8B-B14F-4D97-AF65-F5344CB8AC3E}">
        <p14:creationId xmlns:p14="http://schemas.microsoft.com/office/powerpoint/2010/main" val="135760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5BBD8-B235-4B6C-8A11-2B193697DD17}"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985393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B5BBD8-B235-4B6C-8A11-2B193697DD1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237033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B5BBD8-B235-4B6C-8A11-2B193697DD17}"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621102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B5BBD8-B235-4B6C-8A11-2B193697DD1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56406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B5BBD8-B235-4B6C-8A11-2B193697DD17}"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06836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89B88-F284-441A-9169-D3C02F1BE23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4570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89B88-F284-441A-9169-D3C02F1BE239}"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461867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89B88-F284-441A-9169-D3C02F1BE239}"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4158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89B88-F284-441A-9169-D3C02F1BE239}"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41580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30884" y="807310"/>
            <a:ext cx="8379124" cy="622746"/>
          </a:xfrm>
        </p:spPr>
        <p:txBody>
          <a:bodyPr anchor="b">
            <a:noAutofit/>
          </a:bodyPr>
          <a:lstStyle>
            <a:lvl1pPr algn="l">
              <a:defRPr sz="4400"/>
            </a:lvl1pPr>
          </a:lstStyle>
          <a:p>
            <a:r>
              <a:rPr lang="en-US" dirty="0"/>
              <a:t>Click to edit Master title style</a:t>
            </a:r>
          </a:p>
        </p:txBody>
      </p:sp>
      <p:sp>
        <p:nvSpPr>
          <p:cNvPr id="7" name="Rectangle 6"/>
          <p:cNvSpPr/>
          <p:nvPr userDrawn="1"/>
        </p:nvSpPr>
        <p:spPr>
          <a:xfrm>
            <a:off x="0" y="6248400"/>
            <a:ext cx="12192000" cy="60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Picture Placeholder 12"/>
          <p:cNvSpPr>
            <a:spLocks noGrp="1"/>
          </p:cNvSpPr>
          <p:nvPr>
            <p:ph type="pic" sz="quarter" idx="11"/>
          </p:nvPr>
        </p:nvSpPr>
        <p:spPr>
          <a:xfrm>
            <a:off x="0" y="3171463"/>
            <a:ext cx="12192000" cy="3076938"/>
          </a:xfrm>
        </p:spPr>
        <p:txBody>
          <a:bodyPr/>
          <a:lstStyle/>
          <a:p>
            <a:endParaRPr lang="en-US" dirty="0"/>
          </a:p>
        </p:txBody>
      </p:sp>
      <p:sp>
        <p:nvSpPr>
          <p:cNvPr id="14" name="TextBox 13"/>
          <p:cNvSpPr txBox="1"/>
          <p:nvPr userDrawn="1"/>
        </p:nvSpPr>
        <p:spPr>
          <a:xfrm>
            <a:off x="630884" y="1430056"/>
            <a:ext cx="8379124" cy="653387"/>
          </a:xfrm>
          <a:prstGeom prst="rect">
            <a:avLst/>
          </a:prstGeom>
          <a:noFill/>
        </p:spPr>
        <p:txBody>
          <a:bodyPr wrap="square" rtlCol="0">
            <a:spAutoFit/>
          </a:bodyPr>
          <a:lstStyle/>
          <a:p>
            <a:endParaRPr lang="en-US" dirty="0">
              <a:solidFill>
                <a:prstClr val="black"/>
              </a:solidFill>
            </a:endParaRPr>
          </a:p>
        </p:txBody>
      </p:sp>
      <p:sp>
        <p:nvSpPr>
          <p:cNvPr id="16" name="Text Placeholder 15"/>
          <p:cNvSpPr>
            <a:spLocks noGrp="1"/>
          </p:cNvSpPr>
          <p:nvPr>
            <p:ph type="body" sz="quarter" idx="12"/>
          </p:nvPr>
        </p:nvSpPr>
        <p:spPr>
          <a:xfrm>
            <a:off x="630238" y="1430338"/>
            <a:ext cx="8380412" cy="676275"/>
          </a:xfrm>
        </p:spPr>
        <p:txBody>
          <a:bodyPr>
            <a:normAutofit/>
          </a:bodyPr>
          <a:lstStyle>
            <a:lvl1pPr marL="0" indent="0">
              <a:buNone/>
              <a:defRPr sz="4000">
                <a:solidFill>
                  <a:schemeClr val="accent6"/>
                </a:solidFill>
              </a:defRPr>
            </a:lvl1pPr>
          </a:lstStyle>
          <a:p>
            <a:pPr lvl="0"/>
            <a:r>
              <a:rPr lang="en-US" dirty="0"/>
              <a:t>Edit Master text styles</a:t>
            </a:r>
          </a:p>
        </p:txBody>
      </p:sp>
      <p:sp>
        <p:nvSpPr>
          <p:cNvPr id="18" name="Text Placeholder 17"/>
          <p:cNvSpPr>
            <a:spLocks noGrp="1"/>
          </p:cNvSpPr>
          <p:nvPr>
            <p:ph type="body" sz="quarter" idx="13"/>
          </p:nvPr>
        </p:nvSpPr>
        <p:spPr>
          <a:xfrm>
            <a:off x="630238" y="2106613"/>
            <a:ext cx="8380412" cy="590550"/>
          </a:xfrm>
        </p:spPr>
        <p:txBody>
          <a:bodyPr/>
          <a:lstStyle>
            <a:lvl1pPr marL="0" indent="0">
              <a:buNone/>
              <a:defRPr/>
            </a:lvl1pPr>
          </a:lstStyle>
          <a:p>
            <a:pPr lvl="0"/>
            <a:r>
              <a:rPr lang="en-US" dirty="0"/>
              <a:t>Edit Master text styles</a:t>
            </a:r>
          </a:p>
        </p:txBody>
      </p:sp>
      <p:sp>
        <p:nvSpPr>
          <p:cNvPr id="10" name="TextBox 9"/>
          <p:cNvSpPr txBox="1"/>
          <p:nvPr userDrawn="1"/>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
        <p:nvSpPr>
          <p:cNvPr id="11" name="Slide Number Placeholder 5"/>
          <p:cNvSpPr>
            <a:spLocks noGrp="1"/>
          </p:cNvSpPr>
          <p:nvPr>
            <p:ph type="sldNum" sz="quarter" idx="4"/>
          </p:nvPr>
        </p:nvSpPr>
        <p:spPr>
          <a:xfrm>
            <a:off x="11368713" y="6369803"/>
            <a:ext cx="631520" cy="365125"/>
          </a:xfrm>
          <a:prstGeom prst="rect">
            <a:avLst/>
          </a:prstGeom>
        </p:spPr>
        <p:txBody>
          <a:bodyPr vert="horz" lIns="91440" tIns="45720" rIns="91440" bIns="45720" rtlCol="0" anchor="ctr"/>
          <a:lstStyle>
            <a:lvl1pPr algn="r">
              <a:defRPr sz="1200">
                <a:solidFill>
                  <a:schemeClr val="bg1"/>
                </a:solidFill>
              </a:defRPr>
            </a:lvl1pPr>
          </a:lstStyle>
          <a:p>
            <a:fld id="{ECB5ADE5-0B49-4A71-BFF0-69FFB04990BF}" type="slidenum">
              <a:rPr lang="en-US" smtClean="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0008" y="6357239"/>
            <a:ext cx="2166938" cy="361950"/>
          </a:xfrm>
          <a:prstGeom prst="rect">
            <a:avLst/>
          </a:prstGeom>
        </p:spPr>
      </p:pic>
    </p:spTree>
    <p:extLst>
      <p:ext uri="{BB962C8B-B14F-4D97-AF65-F5344CB8AC3E}">
        <p14:creationId xmlns:p14="http://schemas.microsoft.com/office/powerpoint/2010/main" val="2064538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6F5F-C7B4-41E2-8709-A115BB93EC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0ABEA-3BEA-4F3B-885A-C9872A2341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94C4E-D656-4F93-A211-2EE06E6D8A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6E466A-7FB3-42A3-A5D2-20FAFF18BAB1}"/>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6" name="Footer Placeholder 5">
            <a:extLst>
              <a:ext uri="{FF2B5EF4-FFF2-40B4-BE49-F238E27FC236}">
                <a16:creationId xmlns:a16="http://schemas.microsoft.com/office/drawing/2014/main" id="{4DA8664A-1464-4E91-91D4-29BF02100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497546-2389-4B09-8A3D-FFDD1B223056}"/>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2200636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CBF7-AC96-41DE-B0D3-4C5C83ED32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2C248B-7CB1-42C4-829D-807F440C8C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D3B559-8609-419B-9BC5-E747DCAA28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1D9C21-38D6-4DED-8771-07E49EEB96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E1AE2C-8A06-4607-ADF8-84E7E74CF3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B6EC50-7AAD-430D-8FFF-71B3AB49285C}"/>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8" name="Footer Placeholder 7">
            <a:extLst>
              <a:ext uri="{FF2B5EF4-FFF2-40B4-BE49-F238E27FC236}">
                <a16:creationId xmlns:a16="http://schemas.microsoft.com/office/drawing/2014/main" id="{056BEEE3-C929-401E-9FE7-CC7916E52F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332BD-DFE2-46FA-8F51-7F78B2A6F902}"/>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2531360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51D36-8235-489E-A6AA-956BCA4FDF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0A8B23-F127-4920-9D89-775DDCB26BC3}"/>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4" name="Footer Placeholder 3">
            <a:extLst>
              <a:ext uri="{FF2B5EF4-FFF2-40B4-BE49-F238E27FC236}">
                <a16:creationId xmlns:a16="http://schemas.microsoft.com/office/drawing/2014/main" id="{95BAE92C-2CFE-4580-9A13-BD8B063468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4274BC-5D3F-4012-9558-821D2118F485}"/>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2076613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EBE36-5461-42CD-9710-EF330395DB6C}"/>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3" name="Footer Placeholder 2">
            <a:extLst>
              <a:ext uri="{FF2B5EF4-FFF2-40B4-BE49-F238E27FC236}">
                <a16:creationId xmlns:a16="http://schemas.microsoft.com/office/drawing/2014/main" id="{BDDB4F39-6F56-494C-8EFB-003EF0B8ED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82024F-EBE5-4EAA-B553-C642AAFDC9AD}"/>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801865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43A4-BC2C-4568-878E-056C39DE98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B5E6D-6645-4C48-B8AD-ACE4CA8703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B4ED10-BBC3-4546-8160-2EB13F9A46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E3D952-F830-4FE3-8BAF-C075EFDBDA0B}"/>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6" name="Footer Placeholder 5">
            <a:extLst>
              <a:ext uri="{FF2B5EF4-FFF2-40B4-BE49-F238E27FC236}">
                <a16:creationId xmlns:a16="http://schemas.microsoft.com/office/drawing/2014/main" id="{B1BD0025-F910-4E3E-9C7F-3A3932CE59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8C9ADA-06C9-4985-BFC5-452567B6AD46}"/>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2111933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7354-751F-49E2-B04C-EB718AF01D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7BC0B4-65AE-4143-A380-49CA1C0686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2F65B6-BAC2-4C5E-942D-7005E3240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2D8BE1-E944-4BAD-9B4F-311C32D97836}"/>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6" name="Footer Placeholder 5">
            <a:extLst>
              <a:ext uri="{FF2B5EF4-FFF2-40B4-BE49-F238E27FC236}">
                <a16:creationId xmlns:a16="http://schemas.microsoft.com/office/drawing/2014/main" id="{9E93FD42-B989-4BFD-875E-2D8913DDB9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66564-DEE9-411E-8B78-C2947FE8D3B5}"/>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1856550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3B2F5-F324-402F-871E-94F84DDE9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0CF167-B98C-4898-AD34-CB74D9EBAE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ADB98-3197-418E-9697-8C5104501351}"/>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5" name="Footer Placeholder 4">
            <a:extLst>
              <a:ext uri="{FF2B5EF4-FFF2-40B4-BE49-F238E27FC236}">
                <a16:creationId xmlns:a16="http://schemas.microsoft.com/office/drawing/2014/main" id="{8E5A1951-7879-4CB1-960E-BDF31E82A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0A9E1-5DBD-48C6-A46E-B821F26AA635}"/>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1227969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D6617A-D980-411F-A563-2CCBEB1C70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0CFEBD-00F7-41B0-A302-B22D0F9784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95667-E516-499E-B614-C304424A377F}"/>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5" name="Footer Placeholder 4">
            <a:extLst>
              <a:ext uri="{FF2B5EF4-FFF2-40B4-BE49-F238E27FC236}">
                <a16:creationId xmlns:a16="http://schemas.microsoft.com/office/drawing/2014/main" id="{599A2BD8-1DE5-47F8-ADB1-D905E8727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0E122-8C1B-4898-AEF8-EDA5AE8857C5}"/>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743833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Over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10" name="Content Placeholder 9"/>
          <p:cNvSpPr>
            <a:spLocks noGrp="1"/>
          </p:cNvSpPr>
          <p:nvPr>
            <p:ph sz="quarter" idx="11"/>
          </p:nvPr>
        </p:nvSpPr>
        <p:spPr>
          <a:xfrm>
            <a:off x="2207419" y="1966912"/>
            <a:ext cx="7777162" cy="4005263"/>
          </a:xfrm>
          <a:prstGeom prst="rect">
            <a:avLst/>
          </a:prstGeom>
        </p:spPr>
        <p:txBody>
          <a:bodyP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2918564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6" name="TextBox 15"/>
          <p:cNvSpPr txBox="1"/>
          <p:nvPr userDrawn="1"/>
        </p:nvSpPr>
        <p:spPr>
          <a:xfrm>
            <a:off x="176277" y="6475059"/>
            <a:ext cx="2453833" cy="246221"/>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Copyright © </a:t>
            </a:r>
            <a:r>
              <a:rPr lang="en-US" sz="1000" dirty="0" err="1">
                <a:solidFill>
                  <a:schemeClr val="bg1"/>
                </a:solidFill>
              </a:rPr>
              <a:t>iTradeNetwork</a:t>
            </a:r>
            <a:r>
              <a:rPr lang="en-US" sz="1000" dirty="0">
                <a:solidFill>
                  <a:schemeClr val="bg1"/>
                </a:solidFill>
              </a:rPr>
              <a:t> 2019</a:t>
            </a:r>
          </a:p>
        </p:txBody>
      </p:sp>
    </p:spTree>
    <p:extLst>
      <p:ext uri="{BB962C8B-B14F-4D97-AF65-F5344CB8AC3E}">
        <p14:creationId xmlns:p14="http://schemas.microsoft.com/office/powerpoint/2010/main" val="1903960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12192000" cy="3565003"/>
          </a:xfrm>
        </p:spPr>
        <p:txBody>
          <a:bodyPr/>
          <a:lstStyle/>
          <a:p>
            <a:endParaRPr lang="en-US"/>
          </a:p>
        </p:txBody>
      </p:sp>
      <p:sp>
        <p:nvSpPr>
          <p:cNvPr id="10" name="Rectangle 9"/>
          <p:cNvSpPr/>
          <p:nvPr userDrawn="1"/>
        </p:nvSpPr>
        <p:spPr>
          <a:xfrm>
            <a:off x="0" y="6248400"/>
            <a:ext cx="12192000" cy="60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itle 1"/>
          <p:cNvSpPr>
            <a:spLocks noGrp="1"/>
          </p:cNvSpPr>
          <p:nvPr>
            <p:ph type="title"/>
          </p:nvPr>
        </p:nvSpPr>
        <p:spPr>
          <a:xfrm>
            <a:off x="838200" y="4029337"/>
            <a:ext cx="10515600" cy="1325563"/>
          </a:xfrm>
        </p:spPr>
        <p:txBody>
          <a:bodyPr/>
          <a:lstStyle>
            <a:lvl1pPr algn="ctr">
              <a:defRPr>
                <a:solidFill>
                  <a:srgbClr val="70AD47"/>
                </a:solidFill>
              </a:defRPr>
            </a:lvl1pPr>
          </a:lstStyle>
          <a:p>
            <a:r>
              <a:rPr lang="en-US" dirty="0"/>
              <a:t>Click to edit Master title style</a:t>
            </a:r>
          </a:p>
        </p:txBody>
      </p:sp>
      <p:sp>
        <p:nvSpPr>
          <p:cNvPr id="17" name="Text Placeholder 14"/>
          <p:cNvSpPr>
            <a:spLocks noGrp="1"/>
          </p:cNvSpPr>
          <p:nvPr>
            <p:ph type="body" sz="quarter" idx="12"/>
          </p:nvPr>
        </p:nvSpPr>
        <p:spPr>
          <a:xfrm>
            <a:off x="664077" y="450681"/>
            <a:ext cx="2461087" cy="278524"/>
          </a:xfrm>
        </p:spPr>
        <p:txBody>
          <a:bodyPr>
            <a:noAutofit/>
          </a:bodyPr>
          <a:lstStyle>
            <a:lvl1pPr marL="0" indent="0">
              <a:buNone/>
              <a:defRPr sz="1600"/>
            </a:lvl1pPr>
            <a:lvl2pPr>
              <a:defRPr sz="1600"/>
            </a:lvl2pPr>
            <a:lvl3pPr>
              <a:defRPr sz="1600"/>
            </a:lvl3pPr>
            <a:lvl4pPr>
              <a:defRPr sz="1600"/>
            </a:lvl4pPr>
            <a:lvl5pPr>
              <a:defRPr sz="1600"/>
            </a:lvl5pPr>
          </a:lstStyle>
          <a:p>
            <a:pPr lvl="0"/>
            <a:r>
              <a:rPr lang="en-US" dirty="0"/>
              <a:t>Edit Master text styles</a:t>
            </a:r>
          </a:p>
        </p:txBody>
      </p:sp>
      <p:sp>
        <p:nvSpPr>
          <p:cNvPr id="18" name="Text Placeholder 17"/>
          <p:cNvSpPr>
            <a:spLocks noGrp="1"/>
          </p:cNvSpPr>
          <p:nvPr>
            <p:ph type="body" sz="quarter" idx="13"/>
          </p:nvPr>
        </p:nvSpPr>
        <p:spPr>
          <a:xfrm>
            <a:off x="663513" y="752173"/>
            <a:ext cx="2462213" cy="300038"/>
          </a:xfrm>
        </p:spPr>
        <p:txBody>
          <a:bodyPr>
            <a:normAutofit/>
          </a:bodyPr>
          <a:lstStyle>
            <a:lvl1pPr marL="0" indent="0">
              <a:buNone/>
              <a:defRPr sz="1200"/>
            </a:lvl1pPr>
          </a:lstStyle>
          <a:p>
            <a:pPr lvl="0"/>
            <a:r>
              <a:rPr lang="en-US" dirty="0"/>
              <a:t>Edit Master text styles</a:t>
            </a:r>
          </a:p>
        </p:txBody>
      </p:sp>
      <p:sp>
        <p:nvSpPr>
          <p:cNvPr id="11" name="TextBox 10"/>
          <p:cNvSpPr txBox="1"/>
          <p:nvPr userDrawn="1"/>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
        <p:nvSpPr>
          <p:cNvPr id="15" name="Slide Number Placeholder 5"/>
          <p:cNvSpPr>
            <a:spLocks noGrp="1"/>
          </p:cNvSpPr>
          <p:nvPr>
            <p:ph type="sldNum" sz="quarter" idx="4"/>
          </p:nvPr>
        </p:nvSpPr>
        <p:spPr>
          <a:xfrm>
            <a:off x="11368713" y="6369803"/>
            <a:ext cx="631520" cy="365125"/>
          </a:xfrm>
          <a:prstGeom prst="rect">
            <a:avLst/>
          </a:prstGeom>
        </p:spPr>
        <p:txBody>
          <a:bodyPr vert="horz" lIns="91440" tIns="45720" rIns="91440" bIns="45720" rtlCol="0" anchor="ctr"/>
          <a:lstStyle>
            <a:lvl1pPr algn="r">
              <a:defRPr sz="1200">
                <a:solidFill>
                  <a:schemeClr val="bg1"/>
                </a:solidFill>
              </a:defRPr>
            </a:lvl1pPr>
          </a:lstStyle>
          <a:p>
            <a:fld id="{ECB5ADE5-0B49-4A71-BFF0-69FFB04990BF}" type="slidenum">
              <a:rPr lang="en-US" smtClean="0"/>
              <a:pPr/>
              <a:t>‹#›</a:t>
            </a:fld>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0008" y="6357239"/>
            <a:ext cx="2166938" cy="361950"/>
          </a:xfrm>
          <a:prstGeom prst="rect">
            <a:avLst/>
          </a:prstGeom>
        </p:spPr>
      </p:pic>
    </p:spTree>
    <p:extLst>
      <p:ext uri="{BB962C8B-B14F-4D97-AF65-F5344CB8AC3E}">
        <p14:creationId xmlns:p14="http://schemas.microsoft.com/office/powerpoint/2010/main" val="169898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 - 1 Image">
    <p:spTree>
      <p:nvGrpSpPr>
        <p:cNvPr id="1" name=""/>
        <p:cNvGrpSpPr/>
        <p:nvPr/>
      </p:nvGrpSpPr>
      <p:grpSpPr>
        <a:xfrm>
          <a:off x="0" y="0"/>
          <a:ext cx="0" cy="0"/>
          <a:chOff x="0" y="0"/>
          <a:chExt cx="0" cy="0"/>
        </a:xfrm>
      </p:grpSpPr>
      <p:sp>
        <p:nvSpPr>
          <p:cNvPr id="5" name="Rectangle 4"/>
          <p:cNvSpPr/>
          <p:nvPr userDrawn="1"/>
        </p:nvSpPr>
        <p:spPr>
          <a:xfrm>
            <a:off x="0" y="6248400"/>
            <a:ext cx="12192000" cy="60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 Placeholder 2"/>
          <p:cNvSpPr>
            <a:spLocks noGrp="1"/>
          </p:cNvSpPr>
          <p:nvPr>
            <p:ph type="body" idx="1"/>
          </p:nvPr>
        </p:nvSpPr>
        <p:spPr>
          <a:xfrm>
            <a:off x="6092605" y="1390761"/>
            <a:ext cx="5157787" cy="823912"/>
          </a:xfrm>
          <a:prstGeom prst="rect">
            <a:avLst/>
          </a:prstGeom>
        </p:spPr>
        <p:txBody>
          <a:bodyPr anchor="b">
            <a:normAutofit/>
          </a:bodyPr>
          <a:lstStyle>
            <a:lvl1pPr marL="0" indent="0">
              <a:buNone/>
              <a:defRPr sz="3200" b="1">
                <a:solidFill>
                  <a:schemeClr val="accent6"/>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Content Placeholder 3"/>
          <p:cNvSpPr>
            <a:spLocks noGrp="1"/>
          </p:cNvSpPr>
          <p:nvPr>
            <p:ph sz="half" idx="2"/>
          </p:nvPr>
        </p:nvSpPr>
        <p:spPr>
          <a:xfrm>
            <a:off x="6092605" y="2214673"/>
            <a:ext cx="5157787" cy="871417"/>
          </a:xfrm>
          <a:prstGeom prst="rect">
            <a:avLst/>
          </a:prstGeom>
        </p:spPr>
        <p:txBody>
          <a:bodyPr>
            <a:normAutofit/>
          </a:bodyPr>
          <a:lstStyle>
            <a:lvl1pPr marL="0" indent="0">
              <a:buNone/>
              <a:defRPr sz="2400"/>
            </a:lvl1pPr>
            <a:lvl2pPr marL="457200" indent="0">
              <a:buNone/>
              <a:defRPr/>
            </a:lvl2pPr>
          </a:lstStyle>
          <a:p>
            <a:pPr lvl="0"/>
            <a:r>
              <a:rPr lang="en-US" dirty="0"/>
              <a:t>Edit Master text styles</a:t>
            </a:r>
          </a:p>
        </p:txBody>
      </p:sp>
      <p:sp>
        <p:nvSpPr>
          <p:cNvPr id="11" name="Text Placeholder 2"/>
          <p:cNvSpPr>
            <a:spLocks noGrp="1"/>
          </p:cNvSpPr>
          <p:nvPr>
            <p:ph type="body" idx="13"/>
          </p:nvPr>
        </p:nvSpPr>
        <p:spPr>
          <a:xfrm>
            <a:off x="6092605" y="3467321"/>
            <a:ext cx="5157787" cy="823912"/>
          </a:xfrm>
          <a:prstGeom prst="rect">
            <a:avLst/>
          </a:prstGeom>
        </p:spPr>
        <p:txBody>
          <a:bodyPr anchor="b">
            <a:normAutofit/>
          </a:bodyPr>
          <a:lstStyle>
            <a:lvl1pPr marL="0" indent="0">
              <a:buNone/>
              <a:defRPr sz="32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2" name="Content Placeholder 3"/>
          <p:cNvSpPr>
            <a:spLocks noGrp="1"/>
          </p:cNvSpPr>
          <p:nvPr>
            <p:ph sz="half" idx="14"/>
          </p:nvPr>
        </p:nvSpPr>
        <p:spPr>
          <a:xfrm>
            <a:off x="6092605" y="4291233"/>
            <a:ext cx="5157787" cy="918922"/>
          </a:xfrm>
          <a:prstGeom prst="rect">
            <a:avLst/>
          </a:prstGeom>
        </p:spPr>
        <p:txBody>
          <a:bodyPr>
            <a:normAutofit/>
          </a:bodyPr>
          <a:lstStyle>
            <a:lvl1pPr marL="0" indent="0">
              <a:buNone/>
              <a:defRPr sz="2400"/>
            </a:lvl1pPr>
            <a:lvl2pPr marL="457200" indent="0">
              <a:buNone/>
              <a:defRPr/>
            </a:lvl2pPr>
          </a:lstStyle>
          <a:p>
            <a:pPr lvl="0"/>
            <a:r>
              <a:rPr lang="en-US" dirty="0"/>
              <a:t>Edit Master text styles</a:t>
            </a:r>
          </a:p>
        </p:txBody>
      </p:sp>
      <p:sp>
        <p:nvSpPr>
          <p:cNvPr id="14" name="Content Placeholder 13"/>
          <p:cNvSpPr>
            <a:spLocks noGrp="1"/>
          </p:cNvSpPr>
          <p:nvPr>
            <p:ph sz="quarter" idx="15"/>
          </p:nvPr>
        </p:nvSpPr>
        <p:spPr>
          <a:xfrm>
            <a:off x="0" y="0"/>
            <a:ext cx="5602147" cy="6248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4"/>
          <p:cNvSpPr>
            <a:spLocks noGrp="1"/>
          </p:cNvSpPr>
          <p:nvPr>
            <p:ph type="body" sz="quarter" idx="16"/>
          </p:nvPr>
        </p:nvSpPr>
        <p:spPr>
          <a:xfrm>
            <a:off x="6093169" y="408000"/>
            <a:ext cx="2461087" cy="278524"/>
          </a:xfrm>
          <a:prstGeom prst="rect">
            <a:avLst/>
          </a:prstGeom>
        </p:spPr>
        <p:txBody>
          <a:bodyPr>
            <a:noAutofit/>
          </a:bodyPr>
          <a:lstStyle>
            <a:lvl1pPr marL="0" indent="0">
              <a:buNone/>
              <a:defRPr sz="1600"/>
            </a:lvl1pPr>
            <a:lvl2pPr>
              <a:defRPr sz="1600"/>
            </a:lvl2pPr>
            <a:lvl3pPr>
              <a:defRPr sz="1600"/>
            </a:lvl3pPr>
            <a:lvl4pPr>
              <a:defRPr sz="1600"/>
            </a:lvl4pPr>
            <a:lvl5pPr>
              <a:defRPr sz="1600"/>
            </a:lvl5pPr>
          </a:lstStyle>
          <a:p>
            <a:pPr lvl="0"/>
            <a:r>
              <a:rPr lang="en-US" dirty="0"/>
              <a:t>Edit Master text styles</a:t>
            </a:r>
          </a:p>
        </p:txBody>
      </p:sp>
      <p:sp>
        <p:nvSpPr>
          <p:cNvPr id="17" name="Text Placeholder 17"/>
          <p:cNvSpPr>
            <a:spLocks noGrp="1"/>
          </p:cNvSpPr>
          <p:nvPr>
            <p:ph type="body" sz="quarter" idx="17"/>
          </p:nvPr>
        </p:nvSpPr>
        <p:spPr>
          <a:xfrm>
            <a:off x="6092605" y="709492"/>
            <a:ext cx="2462213" cy="300038"/>
          </a:xfrm>
          <a:prstGeom prst="rect">
            <a:avLst/>
          </a:prstGeom>
        </p:spPr>
        <p:txBody>
          <a:bodyPr>
            <a:normAutofit/>
          </a:bodyPr>
          <a:lstStyle>
            <a:lvl1pPr marL="0" indent="0">
              <a:buNone/>
              <a:defRPr sz="1200"/>
            </a:lvl1pPr>
          </a:lstStyle>
          <a:p>
            <a:pPr lvl="0"/>
            <a:r>
              <a:rPr lang="en-US" dirty="0"/>
              <a:t>Edit Master text styles</a:t>
            </a:r>
          </a:p>
        </p:txBody>
      </p:sp>
      <p:sp>
        <p:nvSpPr>
          <p:cNvPr id="13" name="TextBox 12"/>
          <p:cNvSpPr txBox="1"/>
          <p:nvPr userDrawn="1"/>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
        <p:nvSpPr>
          <p:cNvPr id="18" name="Slide Number Placeholder 5"/>
          <p:cNvSpPr>
            <a:spLocks noGrp="1"/>
          </p:cNvSpPr>
          <p:nvPr>
            <p:ph type="sldNum" sz="quarter" idx="4"/>
          </p:nvPr>
        </p:nvSpPr>
        <p:spPr>
          <a:xfrm>
            <a:off x="11368713" y="6369803"/>
            <a:ext cx="631520" cy="365125"/>
          </a:xfrm>
          <a:prstGeom prst="rect">
            <a:avLst/>
          </a:prstGeom>
        </p:spPr>
        <p:txBody>
          <a:bodyPr vert="horz" lIns="91440" tIns="45720" rIns="91440" bIns="45720" rtlCol="0" anchor="ctr"/>
          <a:lstStyle>
            <a:lvl1pPr algn="r">
              <a:defRPr sz="1200">
                <a:solidFill>
                  <a:schemeClr val="bg1"/>
                </a:solidFill>
              </a:defRPr>
            </a:lvl1pPr>
          </a:lstStyle>
          <a:p>
            <a:fld id="{ECB5ADE5-0B49-4A71-BFF0-69FFB04990BF}" type="slidenum">
              <a:rPr lang="en-US" smtClean="0">
                <a:solidFill>
                  <a:prstClr val="white"/>
                </a:solidFill>
              </a:rPr>
              <a:pPr/>
              <a:t>‹#›</a:t>
            </a:fld>
            <a:endParaRPr lang="en-US" dirty="0">
              <a:solidFill>
                <a:prstClr val="white"/>
              </a:solidFill>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0008" y="6357239"/>
            <a:ext cx="2166938" cy="361950"/>
          </a:xfrm>
          <a:prstGeom prst="rect">
            <a:avLst/>
          </a:prstGeom>
        </p:spPr>
      </p:pic>
    </p:spTree>
    <p:extLst>
      <p:ext uri="{BB962C8B-B14F-4D97-AF65-F5344CB8AC3E}">
        <p14:creationId xmlns:p14="http://schemas.microsoft.com/office/powerpoint/2010/main" val="4124619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ransition Slide 1">
    <p:spTree>
      <p:nvGrpSpPr>
        <p:cNvPr id="1" name=""/>
        <p:cNvGrpSpPr/>
        <p:nvPr/>
      </p:nvGrpSpPr>
      <p:grpSpPr>
        <a:xfrm>
          <a:off x="0" y="0"/>
          <a:ext cx="0" cy="0"/>
          <a:chOff x="0" y="0"/>
          <a:chExt cx="0" cy="0"/>
        </a:xfrm>
      </p:grpSpPr>
      <p:sp>
        <p:nvSpPr>
          <p:cNvPr id="2" name="Title 1"/>
          <p:cNvSpPr>
            <a:spLocks noGrp="1"/>
          </p:cNvSpPr>
          <p:nvPr>
            <p:ph type="title"/>
          </p:nvPr>
        </p:nvSpPr>
        <p:spPr>
          <a:xfrm>
            <a:off x="838200" y="1176335"/>
            <a:ext cx="10515600" cy="1325563"/>
          </a:xfrm>
        </p:spPr>
        <p:txBody>
          <a:bodyPr/>
          <a:lstStyle>
            <a:lvl1pPr algn="ctr">
              <a:defRPr baseline="0">
                <a:latin typeface="ClanOT-Book" panose="020B0604020101020102" pitchFamily="34" charset="0"/>
              </a:defRPr>
            </a:lvl1pPr>
          </a:lstStyle>
          <a:p>
            <a:r>
              <a:rPr lang="en-US" dirty="0"/>
              <a:t>Click to edit Master title style</a:t>
            </a:r>
          </a:p>
        </p:txBody>
      </p:sp>
      <p:sp>
        <p:nvSpPr>
          <p:cNvPr id="3" name="Content Placeholder 2"/>
          <p:cNvSpPr>
            <a:spLocks noGrp="1"/>
          </p:cNvSpPr>
          <p:nvPr>
            <p:ph idx="1"/>
          </p:nvPr>
        </p:nvSpPr>
        <p:spPr>
          <a:xfrm>
            <a:off x="0" y="3545456"/>
            <a:ext cx="12192000" cy="2702943"/>
          </a:xfrm>
        </p:spPr>
        <p:txBody>
          <a:bodyPr/>
          <a:lstStyle/>
          <a:p>
            <a:pPr lvl="0"/>
            <a:endParaRPr lang="en-US" dirty="0"/>
          </a:p>
        </p:txBody>
      </p:sp>
      <p:sp>
        <p:nvSpPr>
          <p:cNvPr id="7" name="Rectangle 6"/>
          <p:cNvSpPr/>
          <p:nvPr userDrawn="1"/>
        </p:nvSpPr>
        <p:spPr>
          <a:xfrm>
            <a:off x="0" y="6248400"/>
            <a:ext cx="12192000" cy="60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TextBox 12"/>
          <p:cNvSpPr txBox="1"/>
          <p:nvPr userDrawn="1"/>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
        <p:nvSpPr>
          <p:cNvPr id="14" name="Slide Number Placeholder 5"/>
          <p:cNvSpPr>
            <a:spLocks noGrp="1"/>
          </p:cNvSpPr>
          <p:nvPr>
            <p:ph type="sldNum" sz="quarter" idx="4"/>
          </p:nvPr>
        </p:nvSpPr>
        <p:spPr>
          <a:xfrm>
            <a:off x="11368713" y="6369803"/>
            <a:ext cx="631520" cy="365125"/>
          </a:xfrm>
          <a:prstGeom prst="rect">
            <a:avLst/>
          </a:prstGeom>
        </p:spPr>
        <p:txBody>
          <a:bodyPr vert="horz" lIns="91440" tIns="45720" rIns="91440" bIns="45720" rtlCol="0" anchor="ctr"/>
          <a:lstStyle>
            <a:lvl1pPr algn="r">
              <a:defRPr sz="1200">
                <a:solidFill>
                  <a:schemeClr val="bg1"/>
                </a:solidFill>
              </a:defRPr>
            </a:lvl1pPr>
          </a:lstStyle>
          <a:p>
            <a:fld id="{ECB5ADE5-0B49-4A71-BFF0-69FFB04990BF}" type="slidenum">
              <a:rPr lang="en-US" smtClean="0"/>
              <a:pPr/>
              <a:t>‹#›</a:t>
            </a:fld>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0008" y="6357239"/>
            <a:ext cx="2166938" cy="361950"/>
          </a:xfrm>
          <a:prstGeom prst="rect">
            <a:avLst/>
          </a:prstGeom>
        </p:spPr>
      </p:pic>
    </p:spTree>
    <p:extLst>
      <p:ext uri="{BB962C8B-B14F-4D97-AF65-F5344CB8AC3E}">
        <p14:creationId xmlns:p14="http://schemas.microsoft.com/office/powerpoint/2010/main" val="11014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Over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10" name="Content Placeholder 9"/>
          <p:cNvSpPr>
            <a:spLocks noGrp="1"/>
          </p:cNvSpPr>
          <p:nvPr>
            <p:ph sz="quarter" idx="11"/>
          </p:nvPr>
        </p:nvSpPr>
        <p:spPr>
          <a:xfrm>
            <a:off x="2207419" y="1966912"/>
            <a:ext cx="7777162" cy="4005263"/>
          </a:xfrm>
        </p:spPr>
        <p:txBody>
          <a:bodyPr/>
          <a:lstStyle>
            <a:lvl1pPr marL="0" indent="0">
              <a:buNone/>
              <a:defRPr/>
            </a:lvl1pPr>
          </a:lstStyle>
          <a:p>
            <a:pPr lvl="0"/>
            <a:r>
              <a:rPr lang="en-US" dirty="0"/>
              <a:t>Edit Master text styles</a:t>
            </a:r>
          </a:p>
        </p:txBody>
      </p:sp>
      <p:sp>
        <p:nvSpPr>
          <p:cNvPr id="9" name="TextBox 8"/>
          <p:cNvSpPr txBox="1"/>
          <p:nvPr userDrawn="1"/>
        </p:nvSpPr>
        <p:spPr>
          <a:xfrm>
            <a:off x="266218" y="6474521"/>
            <a:ext cx="2453833" cy="246221"/>
          </a:xfrm>
          <a:prstGeom prst="rect">
            <a:avLst/>
          </a:prstGeom>
          <a:noFill/>
        </p:spPr>
        <p:txBody>
          <a:bodyPr wrap="square" rtlCol="0">
            <a:spAutoFit/>
          </a:bodyPr>
          <a:lstStyle/>
          <a:p>
            <a:pPr>
              <a:defRPr/>
            </a:pPr>
            <a:r>
              <a:rPr lang="en-US" sz="1000" dirty="0">
                <a:solidFill>
                  <a:schemeClr val="tx1"/>
                </a:solidFill>
              </a:rPr>
              <a:t>Copyright © iTradeNetwork 2019</a:t>
            </a:r>
          </a:p>
        </p:txBody>
      </p:sp>
      <p:sp>
        <p:nvSpPr>
          <p:cNvPr id="12" name="Slide Number Placeholder 5"/>
          <p:cNvSpPr>
            <a:spLocks noGrp="1"/>
          </p:cNvSpPr>
          <p:nvPr>
            <p:ph type="sldNum" sz="quarter" idx="4"/>
          </p:nvPr>
        </p:nvSpPr>
        <p:spPr>
          <a:xfrm>
            <a:off x="11368713" y="6369803"/>
            <a:ext cx="631520" cy="365125"/>
          </a:xfrm>
          <a:prstGeom prst="rect">
            <a:avLst/>
          </a:prstGeom>
        </p:spPr>
        <p:txBody>
          <a:bodyPr vert="horz" lIns="91440" tIns="45720" rIns="91440" bIns="45720" rtlCol="0" anchor="ctr"/>
          <a:lstStyle>
            <a:lvl1pPr algn="r">
              <a:defRPr sz="1200">
                <a:solidFill>
                  <a:schemeClr val="bg1"/>
                </a:solidFill>
              </a:defRPr>
            </a:lvl1pPr>
          </a:lstStyle>
          <a:p>
            <a:fld id="{ECB5ADE5-0B49-4A71-BFF0-69FFB04990BF}" type="slidenum">
              <a:rPr lang="en-US" smtClean="0"/>
              <a:pPr/>
              <a:t>‹#›</a:t>
            </a:fld>
            <a:endParaRPr lang="en-US"/>
          </a:p>
        </p:txBody>
      </p:sp>
    </p:spTree>
    <p:extLst>
      <p:ext uri="{BB962C8B-B14F-4D97-AF65-F5344CB8AC3E}">
        <p14:creationId xmlns:p14="http://schemas.microsoft.com/office/powerpoint/2010/main" val="325943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54E2-36D8-4D1C-9ABB-D7D97F8C18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A847E5-2B05-441A-8FBF-3AB9BBD099C8}"/>
              </a:ext>
            </a:extLst>
          </p:cNvPr>
          <p:cNvSpPr>
            <a:spLocks noGrp="1"/>
          </p:cNvSpPr>
          <p:nvPr>
            <p:ph type="dt" sz="half" idx="10"/>
          </p:nvPr>
        </p:nvSpPr>
        <p:spPr/>
        <p:txBody>
          <a:bodyPr/>
          <a:lstStyle/>
          <a:p>
            <a:fld id="{39F62BEC-6165-43B1-9DC7-9768B4BF4B5B}" type="datetimeFigureOut">
              <a:rPr lang="en-US" smtClean="0"/>
              <a:t>5/14/2019</a:t>
            </a:fld>
            <a:endParaRPr lang="en-US"/>
          </a:p>
        </p:txBody>
      </p:sp>
      <p:sp>
        <p:nvSpPr>
          <p:cNvPr id="4" name="Footer Placeholder 3">
            <a:extLst>
              <a:ext uri="{FF2B5EF4-FFF2-40B4-BE49-F238E27FC236}">
                <a16:creationId xmlns:a16="http://schemas.microsoft.com/office/drawing/2014/main" id="{A2C22DFC-3F2D-4C98-9A5A-87AF982446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2D1695-CEA0-493E-992F-EBC78CDB72F1}"/>
              </a:ext>
            </a:extLst>
          </p:cNvPr>
          <p:cNvSpPr>
            <a:spLocks noGrp="1"/>
          </p:cNvSpPr>
          <p:nvPr>
            <p:ph type="sldNum" sz="quarter" idx="12"/>
          </p:nvPr>
        </p:nvSpPr>
        <p:spPr/>
        <p:txBody>
          <a:bodyPr/>
          <a:lstStyle/>
          <a:p>
            <a:fld id="{435EA9D8-E5E1-459E-98EA-0F87716D4E24}" type="slidenum">
              <a:rPr lang="en-US" smtClean="0"/>
              <a:t>‹#›</a:t>
            </a:fld>
            <a:endParaRPr lang="en-US"/>
          </a:p>
        </p:txBody>
      </p:sp>
    </p:spTree>
    <p:extLst>
      <p:ext uri="{BB962C8B-B14F-4D97-AF65-F5344CB8AC3E}">
        <p14:creationId xmlns:p14="http://schemas.microsoft.com/office/powerpoint/2010/main" val="442489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4C58-CCF0-47F7-8DAB-D0501862EA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993DBD-C030-4637-96C1-E5EE12408D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E8E891-FF63-4D0D-9317-DD4F6A7B3505}"/>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5" name="Footer Placeholder 4">
            <a:extLst>
              <a:ext uri="{FF2B5EF4-FFF2-40B4-BE49-F238E27FC236}">
                <a16:creationId xmlns:a16="http://schemas.microsoft.com/office/drawing/2014/main" id="{8199E326-952E-4DB0-B2AA-3C4085927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196CA-2AE6-4185-AFF9-6C5159AA99F9}"/>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3927265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24B5-C18F-4199-966E-75A71CCAC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7F9F62-FA44-4721-BEE6-91BE39048E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81D95-8231-46CD-960D-E119B042421F}"/>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5" name="Footer Placeholder 4">
            <a:extLst>
              <a:ext uri="{FF2B5EF4-FFF2-40B4-BE49-F238E27FC236}">
                <a16:creationId xmlns:a16="http://schemas.microsoft.com/office/drawing/2014/main" id="{EB992BB8-5F53-48AD-902A-6E8E6BD95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82DB0-3A98-4987-B33B-C4FC09070078}"/>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3466854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93B23-D1BA-42E6-8EF5-A33ACB44BA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7E1EC5-1F24-400A-8924-ED159CF9C5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C0CF237-F4DD-404E-9EDD-00C414433ED0}"/>
              </a:ext>
            </a:extLst>
          </p:cNvPr>
          <p:cNvSpPr>
            <a:spLocks noGrp="1"/>
          </p:cNvSpPr>
          <p:nvPr>
            <p:ph type="dt" sz="half" idx="10"/>
          </p:nvPr>
        </p:nvSpPr>
        <p:spPr/>
        <p:txBody>
          <a:bodyPr/>
          <a:lstStyle/>
          <a:p>
            <a:fld id="{80634F29-2E9C-4702-B905-A1DBAAF26445}" type="datetimeFigureOut">
              <a:rPr lang="en-US" smtClean="0"/>
              <a:t>5/14/2019</a:t>
            </a:fld>
            <a:endParaRPr lang="en-US"/>
          </a:p>
        </p:txBody>
      </p:sp>
      <p:sp>
        <p:nvSpPr>
          <p:cNvPr id="5" name="Footer Placeholder 4">
            <a:extLst>
              <a:ext uri="{FF2B5EF4-FFF2-40B4-BE49-F238E27FC236}">
                <a16:creationId xmlns:a16="http://schemas.microsoft.com/office/drawing/2014/main" id="{D3B0B40D-BC91-4A14-992C-C9FB605F8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CC320-8975-464B-A5AC-0395208FE510}"/>
              </a:ext>
            </a:extLst>
          </p:cNvPr>
          <p:cNvSpPr>
            <a:spLocks noGrp="1"/>
          </p:cNvSpPr>
          <p:nvPr>
            <p:ph type="sldNum" sz="quarter" idx="12"/>
          </p:nvPr>
        </p:nvSpPr>
        <p:spPr/>
        <p:txBody>
          <a:bodyPr/>
          <a:lstStyle/>
          <a:p>
            <a:fld id="{087F78D0-2665-4570-B81A-4DFAA2368BAF}" type="slidenum">
              <a:rPr lang="en-US" smtClean="0"/>
              <a:t>‹#›</a:t>
            </a:fld>
            <a:endParaRPr lang="en-US"/>
          </a:p>
        </p:txBody>
      </p:sp>
    </p:spTree>
    <p:extLst>
      <p:ext uri="{BB962C8B-B14F-4D97-AF65-F5344CB8AC3E}">
        <p14:creationId xmlns:p14="http://schemas.microsoft.com/office/powerpoint/2010/main" val="26957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529" y="266513"/>
            <a:ext cx="10515600" cy="5492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B5ADE5-0B49-4A71-BFF0-69FFB04990BF}"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0" y="6248400"/>
            <a:ext cx="12192000" cy="60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userDrawn="1"/>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
        <p:nvSpPr>
          <p:cNvPr id="10" name="Slide Number Placeholder 5"/>
          <p:cNvSpPr txBox="1">
            <a:spLocks/>
          </p:cNvSpPr>
          <p:nvPr userDrawn="1"/>
        </p:nvSpPr>
        <p:spPr>
          <a:xfrm>
            <a:off x="11368713" y="6369803"/>
            <a:ext cx="6315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CB5ADE5-0B49-4A71-BFF0-69FFB04990BF}" type="slidenum">
              <a:rPr lang="en-US" smtClean="0"/>
              <a:pPr/>
              <a:t>‹#›</a:t>
            </a:fld>
            <a:endParaRPr lang="en-US"/>
          </a:p>
        </p:txBody>
      </p:sp>
      <p:pic>
        <p:nvPicPr>
          <p:cNvPr id="11" name="Picture 1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010008" y="6357239"/>
            <a:ext cx="2166938" cy="361950"/>
          </a:xfrm>
          <a:prstGeom prst="rect">
            <a:avLst/>
          </a:prstGeom>
        </p:spPr>
      </p:pic>
    </p:spTree>
    <p:extLst>
      <p:ext uri="{BB962C8B-B14F-4D97-AF65-F5344CB8AC3E}">
        <p14:creationId xmlns:p14="http://schemas.microsoft.com/office/powerpoint/2010/main" val="4043775452"/>
      </p:ext>
    </p:extLst>
  </p:cSld>
  <p:clrMap bg1="lt1" tx1="dk1" bg2="lt2" tx2="dk2" accent1="accent1" accent2="accent2" accent3="accent3" accent4="accent4" accent5="accent5" accent6="accent6" hlink="hlink" folHlink="folHlink"/>
  <p:sldLayoutIdLst>
    <p:sldLayoutId id="2147483988" r:id="rId1"/>
    <p:sldLayoutId id="2147484060" r:id="rId2"/>
    <p:sldLayoutId id="2147484065" r:id="rId3"/>
    <p:sldLayoutId id="2147484067" r:id="rId4"/>
    <p:sldLayoutId id="2147484068" r:id="rId5"/>
    <p:sldLayoutId id="2147484069" r:id="rId6"/>
  </p:sldLayoutIdLst>
  <p:hf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 userDrawn="1">
          <p15:clr>
            <a:srgbClr val="F26B43"/>
          </p15:clr>
        </p15:guide>
        <p15:guide id="2" pos="2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08EF7-F0FE-46BA-B31A-7EB59934A4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21584D-3672-40F9-A773-14C024C992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07982-C20F-4F1B-8940-0C98F691C8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34F29-2E9C-4702-B905-A1DBAAF26445}" type="datetimeFigureOut">
              <a:rPr lang="en-US" smtClean="0"/>
              <a:t>5/14/2019</a:t>
            </a:fld>
            <a:endParaRPr lang="en-US"/>
          </a:p>
        </p:txBody>
      </p:sp>
      <p:sp>
        <p:nvSpPr>
          <p:cNvPr id="5" name="Footer Placeholder 4">
            <a:extLst>
              <a:ext uri="{FF2B5EF4-FFF2-40B4-BE49-F238E27FC236}">
                <a16:creationId xmlns:a16="http://schemas.microsoft.com/office/drawing/2014/main" id="{898F9399-65E5-4ED4-9B42-60DCBF651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1CCD33-17D6-472F-B98E-19F8CC63EF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F78D0-2665-4570-B81A-4DFAA2368BAF}" type="slidenum">
              <a:rPr lang="en-US" smtClean="0"/>
              <a:t>‹#›</a:t>
            </a:fld>
            <a:endParaRPr lang="en-US"/>
          </a:p>
        </p:txBody>
      </p:sp>
    </p:spTree>
    <p:extLst>
      <p:ext uri="{BB962C8B-B14F-4D97-AF65-F5344CB8AC3E}">
        <p14:creationId xmlns:p14="http://schemas.microsoft.com/office/powerpoint/2010/main" val="203983492"/>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254769"/>
          </a:xfrm>
          <a:prstGeom prst="rect">
            <a:avLst/>
          </a:prstGeom>
        </p:spPr>
      </p:pic>
      <p:sp>
        <p:nvSpPr>
          <p:cNvPr id="2" name="Title 1"/>
          <p:cNvSpPr>
            <a:spLocks noGrp="1"/>
          </p:cNvSpPr>
          <p:nvPr>
            <p:ph type="ctrTitle"/>
          </p:nvPr>
        </p:nvSpPr>
        <p:spPr>
          <a:xfrm>
            <a:off x="585994" y="2471515"/>
            <a:ext cx="8970316" cy="622746"/>
          </a:xfrm>
        </p:spPr>
        <p:txBody>
          <a:bodyPr/>
          <a:lstStyle/>
          <a:p>
            <a:r>
              <a:rPr lang="en-US" sz="6600" dirty="0">
                <a:solidFill>
                  <a:schemeClr val="bg1"/>
                </a:solidFill>
                <a:latin typeface="Segoe UI Semibold" panose="020B0702040204020203" pitchFamily="34" charset="0"/>
                <a:cs typeface="Segoe UI Semibold" panose="020B0702040204020203" pitchFamily="34" charset="0"/>
              </a:rPr>
              <a:t>RU Hacks 2019</a:t>
            </a:r>
          </a:p>
        </p:txBody>
      </p:sp>
      <p:sp>
        <p:nvSpPr>
          <p:cNvPr id="4" name="Text Placeholder 3"/>
          <p:cNvSpPr>
            <a:spLocks noGrp="1"/>
          </p:cNvSpPr>
          <p:nvPr>
            <p:ph type="body" sz="quarter" idx="12"/>
          </p:nvPr>
        </p:nvSpPr>
        <p:spPr>
          <a:xfrm>
            <a:off x="630238" y="3127384"/>
            <a:ext cx="8380412" cy="676275"/>
          </a:xfrm>
        </p:spPr>
        <p:txBody>
          <a:bodyPr/>
          <a:lstStyle/>
          <a:p>
            <a:r>
              <a:rPr lang="en-US" dirty="0">
                <a:latin typeface="Segoe UI Semibold" panose="020B0702040204020203" pitchFamily="34" charset="0"/>
                <a:cs typeface="Segoe UI Semibold" panose="020B0702040204020203" pitchFamily="34" charset="0"/>
              </a:rPr>
              <a:t>Freshest Hack Challenge</a:t>
            </a:r>
          </a:p>
        </p:txBody>
      </p:sp>
    </p:spTree>
    <p:extLst>
      <p:ext uri="{BB962C8B-B14F-4D97-AF65-F5344CB8AC3E}">
        <p14:creationId xmlns:p14="http://schemas.microsoft.com/office/powerpoint/2010/main" val="237687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7054753"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lanOT-Book"/>
              <a:ea typeface="+mn-ea"/>
              <a:cs typeface="+mn-cs"/>
            </a:endParaRPr>
          </a:p>
        </p:txBody>
      </p:sp>
      <p:sp>
        <p:nvSpPr>
          <p:cNvPr id="3" name="Slide Number Placeholder 2"/>
          <p:cNvSpPr>
            <a:spLocks noGrp="1"/>
          </p:cNvSpPr>
          <p:nvPr>
            <p:ph type="sldNum" sz="quarter" idx="4"/>
          </p:nvPr>
        </p:nvSpPr>
        <p:spPr>
          <a:xfrm>
            <a:off x="11302453" y="5945731"/>
            <a:ext cx="63152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5ADE5-0B49-4A71-BFF0-69FFB04990BF}" type="slidenum">
              <a:rPr kumimoji="0" lang="en-US" sz="1200" b="0" i="0" u="none" strike="noStrike" kern="1200" cap="none" spc="0" normalizeH="0" baseline="0" noProof="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cxnSp>
        <p:nvCxnSpPr>
          <p:cNvPr id="26" name="Straight Arrow Connector 25"/>
          <p:cNvCxnSpPr/>
          <p:nvPr/>
        </p:nvCxnSpPr>
        <p:spPr>
          <a:xfrm>
            <a:off x="4549210" y="4908550"/>
            <a:ext cx="6096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936811" y="4908550"/>
            <a:ext cx="6096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2">
            <a:extLst>
              <a:ext uri="{FF2B5EF4-FFF2-40B4-BE49-F238E27FC236}">
                <a16:creationId xmlns:a16="http://schemas.microsoft.com/office/drawing/2014/main" id="{810F14DB-E6BA-4F8D-AEBC-5159A024151C}"/>
              </a:ext>
            </a:extLst>
          </p:cNvPr>
          <p:cNvSpPr txBox="1">
            <a:spLocks/>
          </p:cNvSpPr>
          <p:nvPr/>
        </p:nvSpPr>
        <p:spPr>
          <a:xfrm>
            <a:off x="11368713" y="6369803"/>
            <a:ext cx="6315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CB5ADE5-0B49-4A71-BFF0-69FFB04990BF}" type="slidenum">
              <a:rPr kumimoji="0" lang="en-US" sz="1200" b="0" i="0" u="none" strike="noStrike" kern="1200" cap="none" spc="0" normalizeH="0" baseline="0" noProof="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54752" y="0"/>
            <a:ext cx="5137248" cy="6858000"/>
          </a:xfrm>
          <a:prstGeom prst="rect">
            <a:avLst/>
          </a:prstGeom>
        </p:spPr>
      </p:pic>
      <p:sp>
        <p:nvSpPr>
          <p:cNvPr id="38" name="TextBox 37"/>
          <p:cNvSpPr txBox="1"/>
          <p:nvPr/>
        </p:nvSpPr>
        <p:spPr>
          <a:xfrm>
            <a:off x="7274426" y="232069"/>
            <a:ext cx="4838700" cy="3046988"/>
          </a:xfrm>
          <a:prstGeom prst="rect">
            <a:avLst/>
          </a:prstGeom>
          <a:noFill/>
        </p:spPr>
        <p:txBody>
          <a:bodyPr wrap="square" rtlCol="0">
            <a:spAutoFit/>
          </a:bodyPr>
          <a:lstStyle/>
          <a:p>
            <a:pPr lvl="0">
              <a:defRPr/>
            </a:pPr>
            <a:r>
              <a:rPr lang="en-US" sz="2400" b="1" dirty="0" err="1"/>
              <a:t>iTrade’s</a:t>
            </a:r>
            <a:r>
              <a:rPr lang="en-US" sz="2400" b="1" dirty="0"/>
              <a:t> Data/Spend Management automates the collection and standardization of unit-level invoice data, allowing you to manage by exception and uncover opportunities for cost savings.</a:t>
            </a:r>
            <a:endParaRPr lang="en-US" sz="4400" b="1" dirty="0">
              <a:solidFill>
                <a:prstClr val="black"/>
              </a:solidFill>
            </a:endParaRPr>
          </a:p>
        </p:txBody>
      </p:sp>
      <p:grpSp>
        <p:nvGrpSpPr>
          <p:cNvPr id="39" name="Group 38"/>
          <p:cNvGrpSpPr/>
          <p:nvPr/>
        </p:nvGrpSpPr>
        <p:grpSpPr>
          <a:xfrm>
            <a:off x="-17413" y="1949450"/>
            <a:ext cx="6954224" cy="2365790"/>
            <a:chOff x="1570782" y="-244652"/>
            <a:chExt cx="4230929" cy="2365790"/>
          </a:xfrm>
        </p:grpSpPr>
        <p:sp>
          <p:nvSpPr>
            <p:cNvPr id="9" name="TextBox 8"/>
            <p:cNvSpPr txBox="1"/>
            <p:nvPr/>
          </p:nvSpPr>
          <p:spPr>
            <a:xfrm>
              <a:off x="1570782" y="366812"/>
              <a:ext cx="423092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lanOT-Book"/>
                  <a:ea typeface="+mn-ea"/>
                  <a:cs typeface="+mn-cs"/>
                </a:rPr>
                <a:t>Spend/Data Management</a:t>
              </a:r>
              <a:endParaRPr kumimoji="0" lang="en-US" sz="5400" b="1" i="0" u="none" strike="noStrike" kern="1200" cap="none" spc="0" normalizeH="0" baseline="0" noProof="0" dirty="0">
                <a:ln>
                  <a:noFill/>
                </a:ln>
                <a:solidFill>
                  <a:srgbClr val="6AC375"/>
                </a:solidFill>
                <a:effectLst/>
                <a:uLnTx/>
                <a:uFillTx/>
                <a:latin typeface="ClanOT-Book"/>
                <a:ea typeface="+mn-ea"/>
                <a:cs typeface="+mn-cs"/>
              </a:endParaRPr>
            </a:p>
          </p:txBody>
        </p:sp>
        <p:sp>
          <p:nvSpPr>
            <p:cNvPr id="40" name="TextBox 39"/>
            <p:cNvSpPr txBox="1"/>
            <p:nvPr/>
          </p:nvSpPr>
          <p:spPr>
            <a:xfrm>
              <a:off x="1913468" y="-244652"/>
              <a:ext cx="36553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lanOT-Book"/>
                  <a:ea typeface="+mn-ea"/>
                  <a:cs typeface="+mn-cs"/>
                </a:rPr>
                <a:t>Meet</a:t>
              </a:r>
            </a:p>
          </p:txBody>
        </p:sp>
      </p:grpSp>
    </p:spTree>
    <p:extLst>
      <p:ext uri="{BB962C8B-B14F-4D97-AF65-F5344CB8AC3E}">
        <p14:creationId xmlns:p14="http://schemas.microsoft.com/office/powerpoint/2010/main" val="4048703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Picture 256">
            <a:extLst>
              <a:ext uri="{FF2B5EF4-FFF2-40B4-BE49-F238E27FC236}">
                <a16:creationId xmlns:a16="http://schemas.microsoft.com/office/drawing/2014/main" id="{AC6C3947-E530-4420-B2C8-F18421AE0A18}"/>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0" y="0"/>
            <a:ext cx="12192000" cy="6260123"/>
          </a:xfrm>
          <a:prstGeom prst="rect">
            <a:avLst/>
          </a:prstGeom>
          <a:ln>
            <a:noFill/>
          </a:ln>
        </p:spPr>
      </p:pic>
      <p:sp>
        <p:nvSpPr>
          <p:cNvPr id="2" name="Title 1"/>
          <p:cNvSpPr>
            <a:spLocks noGrp="1"/>
          </p:cNvSpPr>
          <p:nvPr>
            <p:ph type="title"/>
          </p:nvPr>
        </p:nvSpPr>
        <p:spPr>
          <a:xfrm>
            <a:off x="246529" y="266513"/>
            <a:ext cx="10799798" cy="549275"/>
          </a:xfrm>
        </p:spPr>
        <p:txBody>
          <a:bodyPr>
            <a:noAutofit/>
          </a:bodyPr>
          <a:lstStyle/>
          <a:p>
            <a:r>
              <a:rPr lang="en-US" sz="2800" dirty="0">
                <a:latin typeface="Segoe UI Semilight" panose="020B0402040204020203" pitchFamily="34" charset="0"/>
                <a:cs typeface="Segoe UI Semilight" panose="020B0402040204020203" pitchFamily="34" charset="0"/>
              </a:rPr>
              <a:t>iTrade Blockchain: The Industry’s First </a:t>
            </a:r>
            <a:r>
              <a:rPr lang="en-US" sz="2800" i="1" dirty="0">
                <a:latin typeface="Segoe UI Semilight" panose="020B0402040204020203" pitchFamily="34" charset="0"/>
                <a:cs typeface="Segoe UI Semilight" panose="020B0402040204020203" pitchFamily="34" charset="0"/>
              </a:rPr>
              <a:t>Homegrown </a:t>
            </a:r>
            <a:r>
              <a:rPr lang="en-US" sz="2800" dirty="0">
                <a:latin typeface="Segoe UI Semilight" panose="020B0402040204020203" pitchFamily="34" charset="0"/>
                <a:cs typeface="Segoe UI Semilight" panose="020B0402040204020203" pitchFamily="34" charset="0"/>
              </a:rPr>
              <a:t>Blockchain</a:t>
            </a:r>
            <a:endParaRPr lang="en-US" sz="3733" i="1" cap="all" dirty="0">
              <a:latin typeface="Segoe UI Semilight" panose="020B0402040204020203" pitchFamily="34" charset="0"/>
              <a:cs typeface="Segoe UI Semilight" panose="020B0402040204020203" pitchFamily="34" charset="0"/>
            </a:endParaRPr>
          </a:p>
        </p:txBody>
      </p:sp>
      <p:sp>
        <p:nvSpPr>
          <p:cNvPr id="278" name="Rectangle 277"/>
          <p:cNvSpPr/>
          <p:nvPr/>
        </p:nvSpPr>
        <p:spPr>
          <a:xfrm>
            <a:off x="1142895" y="5621630"/>
            <a:ext cx="9903433" cy="573205"/>
          </a:xfrm>
          <a:prstGeom prst="rect">
            <a:avLst/>
          </a:prstGeom>
          <a:solidFill>
            <a:schemeClr val="tx2">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bg1"/>
                </a:solidFill>
                <a:latin typeface="Segoe UI Semilight" panose="020B0402040204020203" pitchFamily="34" charset="0"/>
                <a:cs typeface="Segoe UI Semilight" panose="020B0402040204020203" pitchFamily="34" charset="0"/>
              </a:rPr>
              <a:t>A foundation of rich master data, product catalogs, and capabilities built for the perishables supply chain </a:t>
            </a:r>
          </a:p>
        </p:txBody>
      </p:sp>
      <p:grpSp>
        <p:nvGrpSpPr>
          <p:cNvPr id="41" name="Group 40"/>
          <p:cNvGrpSpPr/>
          <p:nvPr/>
        </p:nvGrpSpPr>
        <p:grpSpPr>
          <a:xfrm>
            <a:off x="1060152" y="1058256"/>
            <a:ext cx="10527218" cy="2322747"/>
            <a:chOff x="1060152" y="1058256"/>
            <a:chExt cx="10527218" cy="2322747"/>
          </a:xfrm>
        </p:grpSpPr>
        <p:grpSp>
          <p:nvGrpSpPr>
            <p:cNvPr id="262" name="Group 261"/>
            <p:cNvGrpSpPr/>
            <p:nvPr/>
          </p:nvGrpSpPr>
          <p:grpSpPr>
            <a:xfrm>
              <a:off x="1060152" y="1058256"/>
              <a:ext cx="10527218" cy="2322747"/>
              <a:chOff x="1005561" y="3377981"/>
              <a:chExt cx="10527218" cy="2322747"/>
            </a:xfrm>
          </p:grpSpPr>
          <p:grpSp>
            <p:nvGrpSpPr>
              <p:cNvPr id="24" name="Group 23"/>
              <p:cNvGrpSpPr/>
              <p:nvPr/>
            </p:nvGrpSpPr>
            <p:grpSpPr>
              <a:xfrm>
                <a:off x="1088308" y="3377981"/>
                <a:ext cx="1647163" cy="626180"/>
                <a:chOff x="6934381" y="5397383"/>
                <a:chExt cx="1647163" cy="626180"/>
              </a:xfrm>
            </p:grpSpPr>
            <p:sp>
              <p:nvSpPr>
                <p:cNvPr id="9" name="TextBox 8"/>
                <p:cNvSpPr txBox="1"/>
                <p:nvPr/>
              </p:nvSpPr>
              <p:spPr>
                <a:xfrm>
                  <a:off x="7516988" y="5592676"/>
                  <a:ext cx="1064556" cy="430887"/>
                </a:xfrm>
                <a:prstGeom prst="rect">
                  <a:avLst/>
                </a:prstGeom>
                <a:noFill/>
              </p:spPr>
              <p:txBody>
                <a:bodyPr wrap="square" rtlCol="0">
                  <a:spAutoFit/>
                </a:bodyPr>
                <a:lstStyle/>
                <a:p>
                  <a:r>
                    <a:rPr lang="en-US" sz="1100" b="1" dirty="0">
                      <a:solidFill>
                        <a:schemeClr val="accent2"/>
                      </a:solidFill>
                    </a:rPr>
                    <a:t>GROWERS</a:t>
                  </a:r>
                </a:p>
                <a:p>
                  <a:r>
                    <a:rPr lang="en-US" sz="1100" b="1" dirty="0">
                      <a:solidFill>
                        <a:schemeClr val="accent2"/>
                      </a:solidFill>
                    </a:rPr>
                    <a:t>&amp; SHIPPERS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381" y="5397383"/>
                  <a:ext cx="626180" cy="626180"/>
                </a:xfrm>
                <a:prstGeom prst="rect">
                  <a:avLst/>
                </a:prstGeom>
              </p:spPr>
            </p:pic>
          </p:grpSp>
          <p:grpSp>
            <p:nvGrpSpPr>
              <p:cNvPr id="25" name="Group 24"/>
              <p:cNvGrpSpPr/>
              <p:nvPr/>
            </p:nvGrpSpPr>
            <p:grpSpPr>
              <a:xfrm>
                <a:off x="1005561" y="4351420"/>
                <a:ext cx="2152990" cy="710817"/>
                <a:chOff x="6855822" y="5387268"/>
                <a:chExt cx="2152990" cy="710817"/>
              </a:xfrm>
            </p:grpSpPr>
            <p:sp>
              <p:nvSpPr>
                <p:cNvPr id="71" name="TextBox 70"/>
                <p:cNvSpPr txBox="1"/>
                <p:nvPr/>
              </p:nvSpPr>
              <p:spPr>
                <a:xfrm>
                  <a:off x="7516987" y="5682016"/>
                  <a:ext cx="1491825" cy="261610"/>
                </a:xfrm>
                <a:prstGeom prst="rect">
                  <a:avLst/>
                </a:prstGeom>
                <a:noFill/>
              </p:spPr>
              <p:txBody>
                <a:bodyPr wrap="square" rtlCol="0">
                  <a:spAutoFit/>
                </a:bodyPr>
                <a:lstStyle/>
                <a:p>
                  <a:r>
                    <a:rPr lang="en-US" sz="1100" b="1" dirty="0">
                      <a:solidFill>
                        <a:schemeClr val="accent2"/>
                      </a:solidFill>
                    </a:rPr>
                    <a:t>MANUFACTURERS</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822" y="5387268"/>
                  <a:ext cx="710817" cy="710817"/>
                </a:xfrm>
                <a:prstGeom prst="rect">
                  <a:avLst/>
                </a:prstGeom>
              </p:spPr>
            </p:pic>
          </p:grpSp>
          <p:grpSp>
            <p:nvGrpSpPr>
              <p:cNvPr id="23" name="Group 22"/>
              <p:cNvGrpSpPr/>
              <p:nvPr/>
            </p:nvGrpSpPr>
            <p:grpSpPr>
              <a:xfrm>
                <a:off x="4270212" y="3878852"/>
                <a:ext cx="1923461" cy="599314"/>
                <a:chOff x="6893980" y="5430910"/>
                <a:chExt cx="1923461" cy="599314"/>
              </a:xfrm>
            </p:grpSpPr>
            <p:sp>
              <p:nvSpPr>
                <p:cNvPr id="72" name="TextBox 71"/>
                <p:cNvSpPr txBox="1"/>
                <p:nvPr/>
              </p:nvSpPr>
              <p:spPr>
                <a:xfrm>
                  <a:off x="7516987" y="5599762"/>
                  <a:ext cx="1300454" cy="261610"/>
                </a:xfrm>
                <a:prstGeom prst="rect">
                  <a:avLst/>
                </a:prstGeom>
                <a:noFill/>
              </p:spPr>
              <p:txBody>
                <a:bodyPr wrap="square" rtlCol="0">
                  <a:spAutoFit/>
                </a:bodyPr>
                <a:lstStyle>
                  <a:defPPr>
                    <a:defRPr lang="en-US"/>
                  </a:defPPr>
                  <a:lvl1pPr>
                    <a:defRPr sz="1100" b="1">
                      <a:solidFill>
                        <a:schemeClr val="accent2"/>
                      </a:solidFill>
                    </a:defRPr>
                  </a:lvl1pPr>
                </a:lstStyle>
                <a:p>
                  <a:r>
                    <a:rPr lang="en-US" dirty="0"/>
                    <a:t>DISTRIBUTORS</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3980" y="5430910"/>
                  <a:ext cx="599314" cy="599314"/>
                </a:xfrm>
                <a:prstGeom prst="rect">
                  <a:avLst/>
                </a:prstGeom>
              </p:spPr>
            </p:pic>
          </p:grpSp>
          <p:grpSp>
            <p:nvGrpSpPr>
              <p:cNvPr id="22" name="Group 21"/>
              <p:cNvGrpSpPr/>
              <p:nvPr/>
            </p:nvGrpSpPr>
            <p:grpSpPr>
              <a:xfrm>
                <a:off x="5024382" y="4953053"/>
                <a:ext cx="1764516" cy="747675"/>
                <a:chOff x="6761391" y="5337858"/>
                <a:chExt cx="1764516" cy="747675"/>
              </a:xfrm>
            </p:grpSpPr>
            <p:sp>
              <p:nvSpPr>
                <p:cNvPr id="73" name="TextBox 72"/>
                <p:cNvSpPr txBox="1"/>
                <p:nvPr/>
              </p:nvSpPr>
              <p:spPr>
                <a:xfrm>
                  <a:off x="7516987" y="5534351"/>
                  <a:ext cx="1008920" cy="430887"/>
                </a:xfrm>
                <a:prstGeom prst="rect">
                  <a:avLst/>
                </a:prstGeom>
                <a:noFill/>
              </p:spPr>
              <p:txBody>
                <a:bodyPr wrap="square" rtlCol="0">
                  <a:spAutoFit/>
                </a:bodyPr>
                <a:lstStyle>
                  <a:defPPr>
                    <a:defRPr lang="en-US"/>
                  </a:defPPr>
                  <a:lvl1pPr>
                    <a:defRPr sz="1100" b="1">
                      <a:solidFill>
                        <a:schemeClr val="accent2"/>
                      </a:solidFill>
                    </a:defRPr>
                  </a:lvl1pPr>
                </a:lstStyle>
                <a:p>
                  <a:r>
                    <a:rPr lang="en-US" dirty="0"/>
                    <a:t>LOGISTICS PROVIDERS</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1391" y="5337858"/>
                  <a:ext cx="747675" cy="747675"/>
                </a:xfrm>
                <a:prstGeom prst="rect">
                  <a:avLst/>
                </a:prstGeom>
              </p:spPr>
            </p:pic>
          </p:grpSp>
          <p:grpSp>
            <p:nvGrpSpPr>
              <p:cNvPr id="20" name="Group 19"/>
              <p:cNvGrpSpPr/>
              <p:nvPr/>
            </p:nvGrpSpPr>
            <p:grpSpPr>
              <a:xfrm>
                <a:off x="7063522" y="3505210"/>
                <a:ext cx="1581949" cy="493289"/>
                <a:chOff x="6913396" y="3709583"/>
                <a:chExt cx="1581949" cy="493289"/>
              </a:xfrm>
            </p:grpSpPr>
            <p:sp>
              <p:nvSpPr>
                <p:cNvPr id="74" name="TextBox 73"/>
                <p:cNvSpPr txBox="1"/>
                <p:nvPr/>
              </p:nvSpPr>
              <p:spPr>
                <a:xfrm>
                  <a:off x="7516987" y="3876617"/>
                  <a:ext cx="978358" cy="261610"/>
                </a:xfrm>
                <a:prstGeom prst="rect">
                  <a:avLst/>
                </a:prstGeom>
                <a:noFill/>
              </p:spPr>
              <p:txBody>
                <a:bodyPr wrap="square" rtlCol="0">
                  <a:spAutoFit/>
                </a:bodyPr>
                <a:lstStyle>
                  <a:defPPr>
                    <a:defRPr lang="en-US"/>
                  </a:defPPr>
                  <a:lvl1pPr>
                    <a:defRPr sz="1100" b="1">
                      <a:solidFill>
                        <a:schemeClr val="accent2"/>
                      </a:solidFill>
                    </a:defRPr>
                  </a:lvl1pPr>
                </a:lstStyle>
                <a:p>
                  <a:r>
                    <a:rPr lang="en-US" dirty="0"/>
                    <a:t>RETAILERS</a:t>
                  </a: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3396" y="3709583"/>
                  <a:ext cx="595670" cy="493289"/>
                </a:xfrm>
                <a:prstGeom prst="rect">
                  <a:avLst/>
                </a:prstGeom>
              </p:spPr>
            </p:pic>
          </p:grpSp>
          <p:grpSp>
            <p:nvGrpSpPr>
              <p:cNvPr id="19" name="Group 18"/>
              <p:cNvGrpSpPr/>
              <p:nvPr/>
            </p:nvGrpSpPr>
            <p:grpSpPr>
              <a:xfrm>
                <a:off x="7160160" y="4558988"/>
                <a:ext cx="1596586" cy="499828"/>
                <a:chOff x="6929168" y="4661104"/>
                <a:chExt cx="1596586" cy="499828"/>
              </a:xfrm>
            </p:grpSpPr>
            <p:sp>
              <p:nvSpPr>
                <p:cNvPr id="75" name="TextBox 74"/>
                <p:cNvSpPr txBox="1"/>
                <p:nvPr/>
              </p:nvSpPr>
              <p:spPr>
                <a:xfrm>
                  <a:off x="7436917" y="4844718"/>
                  <a:ext cx="1088837" cy="261610"/>
                </a:xfrm>
                <a:prstGeom prst="rect">
                  <a:avLst/>
                </a:prstGeom>
                <a:noFill/>
              </p:spPr>
              <p:txBody>
                <a:bodyPr wrap="square" rtlCol="0">
                  <a:spAutoFit/>
                </a:bodyPr>
                <a:lstStyle>
                  <a:defPPr>
                    <a:defRPr lang="en-US"/>
                  </a:defPPr>
                  <a:lvl1pPr>
                    <a:defRPr sz="1100" b="1">
                      <a:solidFill>
                        <a:schemeClr val="accent2"/>
                      </a:solidFill>
                    </a:defRPr>
                  </a:lvl1pPr>
                </a:lstStyle>
                <a:p>
                  <a:r>
                    <a:rPr lang="en-US" dirty="0"/>
                    <a:t>OPERATORS</a:t>
                  </a:r>
                </a:p>
              </p:txBody>
            </p:sp>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29168" y="4661104"/>
                  <a:ext cx="499828" cy="499828"/>
                </a:xfrm>
                <a:prstGeom prst="rect">
                  <a:avLst/>
                </a:prstGeom>
              </p:spPr>
            </p:pic>
          </p:grpSp>
          <p:grpSp>
            <p:nvGrpSpPr>
              <p:cNvPr id="21" name="Group 20"/>
              <p:cNvGrpSpPr/>
              <p:nvPr/>
            </p:nvGrpSpPr>
            <p:grpSpPr>
              <a:xfrm>
                <a:off x="9784951" y="3998499"/>
                <a:ext cx="1747828" cy="524080"/>
                <a:chOff x="6898888" y="5430334"/>
                <a:chExt cx="1747828" cy="524080"/>
              </a:xfrm>
            </p:grpSpPr>
            <p:sp>
              <p:nvSpPr>
                <p:cNvPr id="76" name="TextBox 75"/>
                <p:cNvSpPr txBox="1"/>
                <p:nvPr/>
              </p:nvSpPr>
              <p:spPr>
                <a:xfrm>
                  <a:off x="7422968" y="5596363"/>
                  <a:ext cx="1223748" cy="261610"/>
                </a:xfrm>
                <a:prstGeom prst="rect">
                  <a:avLst/>
                </a:prstGeom>
                <a:noFill/>
              </p:spPr>
              <p:txBody>
                <a:bodyPr wrap="square" rtlCol="0">
                  <a:spAutoFit/>
                </a:bodyPr>
                <a:lstStyle>
                  <a:defPPr>
                    <a:defRPr lang="en-US"/>
                  </a:defPPr>
                  <a:lvl1pPr>
                    <a:defRPr sz="1100" b="1">
                      <a:solidFill>
                        <a:schemeClr val="accent2"/>
                      </a:solidFill>
                    </a:defRPr>
                  </a:lvl1pPr>
                </a:lstStyle>
                <a:p>
                  <a:r>
                    <a:rPr lang="en-US" dirty="0"/>
                    <a:t>CONSUMERS</a:t>
                  </a:r>
                </a:p>
              </p:txBody>
            </p:sp>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8888" y="5430334"/>
                  <a:ext cx="524080" cy="524080"/>
                </a:xfrm>
                <a:prstGeom prst="rect">
                  <a:avLst/>
                </a:prstGeom>
              </p:spPr>
            </p:pic>
          </p:grpSp>
          <p:cxnSp>
            <p:nvCxnSpPr>
              <p:cNvPr id="29" name="Curved Connector 28"/>
              <p:cNvCxnSpPr>
                <a:stCxn id="12" idx="2"/>
                <a:endCxn id="13" idx="1"/>
              </p:cNvCxnSpPr>
              <p:nvPr/>
            </p:nvCxnSpPr>
            <p:spPr>
              <a:xfrm rot="16200000" flipH="1">
                <a:off x="4372763" y="4675271"/>
                <a:ext cx="848725" cy="454513"/>
              </a:xfrm>
              <a:prstGeom prst="curvedConnector2">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1" idx="2"/>
              </p:cNvCxnSpPr>
              <p:nvPr/>
            </p:nvCxnSpPr>
            <p:spPr>
              <a:xfrm rot="16200000" flipH="1">
                <a:off x="3060350" y="3362857"/>
                <a:ext cx="264652" cy="3663412"/>
              </a:xfrm>
              <a:prstGeom prst="curvedConnector2">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259" name="Curved Connector 258"/>
              <p:cNvCxnSpPr>
                <a:endCxn id="17" idx="2"/>
              </p:cNvCxnSpPr>
              <p:nvPr/>
            </p:nvCxnSpPr>
            <p:spPr>
              <a:xfrm flipV="1">
                <a:off x="6788898" y="5058816"/>
                <a:ext cx="621176" cy="268073"/>
              </a:xfrm>
              <a:prstGeom prst="curvedConnector2">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261" name="Curved Connector 260"/>
              <p:cNvCxnSpPr/>
              <p:nvPr/>
            </p:nvCxnSpPr>
            <p:spPr>
              <a:xfrm flipV="1">
                <a:off x="6796819" y="4260539"/>
                <a:ext cx="2988132" cy="1066350"/>
              </a:xfrm>
              <a:prstGeom prst="curvedConnector3">
                <a:avLst>
                  <a:gd name="adj1" fmla="val 94303"/>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grpSp>
        <p:cxnSp>
          <p:nvCxnSpPr>
            <p:cNvPr id="264" name="Curved Connector 263"/>
            <p:cNvCxnSpPr>
              <a:stCxn id="73" idx="0"/>
              <a:endCxn id="15" idx="2"/>
            </p:cNvCxnSpPr>
            <p:nvPr/>
          </p:nvCxnSpPr>
          <p:spPr>
            <a:xfrm rot="5400000" flipH="1" flipV="1">
              <a:off x="6301965" y="1715839"/>
              <a:ext cx="1151047" cy="1076919"/>
            </a:xfrm>
            <a:prstGeom prst="curvedConnector3">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266" name="Curved Connector 265"/>
            <p:cNvCxnSpPr>
              <a:endCxn id="11" idx="0"/>
            </p:cNvCxnSpPr>
            <p:nvPr/>
          </p:nvCxnSpPr>
          <p:spPr>
            <a:xfrm rot="16200000" flipH="1">
              <a:off x="1263702" y="1879836"/>
              <a:ext cx="303716" cy="1"/>
            </a:xfrm>
            <a:prstGeom prst="curvedConnector3">
              <a:avLst>
                <a:gd name="adj1" fmla="val 50000"/>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281" name="Curved Connector 280"/>
            <p:cNvCxnSpPr>
              <a:endCxn id="12" idx="1"/>
            </p:cNvCxnSpPr>
            <p:nvPr/>
          </p:nvCxnSpPr>
          <p:spPr>
            <a:xfrm>
              <a:off x="2790062" y="1468992"/>
              <a:ext cx="1534741" cy="389792"/>
            </a:xfrm>
            <a:prstGeom prst="curvedConnector3">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284" name="Curved Connector 283"/>
            <p:cNvCxnSpPr>
              <a:stCxn id="72" idx="3"/>
              <a:endCxn id="15" idx="1"/>
            </p:cNvCxnSpPr>
            <p:nvPr/>
          </p:nvCxnSpPr>
          <p:spPr>
            <a:xfrm flipV="1">
              <a:off x="6248264" y="1432130"/>
              <a:ext cx="869849" cy="426654"/>
            </a:xfrm>
            <a:prstGeom prst="curvedConnector3">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286" name="Curved Connector 285"/>
            <p:cNvCxnSpPr>
              <a:endCxn id="17" idx="1"/>
            </p:cNvCxnSpPr>
            <p:nvPr/>
          </p:nvCxnSpPr>
          <p:spPr>
            <a:xfrm>
              <a:off x="6248264" y="1844803"/>
              <a:ext cx="966487" cy="644374"/>
            </a:xfrm>
            <a:prstGeom prst="curvedConnector3">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32" name="Curved Connector 31"/>
            <p:cNvCxnSpPr>
              <a:endCxn id="18" idx="1"/>
            </p:cNvCxnSpPr>
            <p:nvPr/>
          </p:nvCxnSpPr>
          <p:spPr>
            <a:xfrm>
              <a:off x="8693624" y="1429505"/>
              <a:ext cx="1145918" cy="511309"/>
            </a:xfrm>
            <a:prstGeom prst="curvedConnector3">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34" name="Curved Connector 33"/>
            <p:cNvCxnSpPr>
              <a:endCxn id="18" idx="1"/>
            </p:cNvCxnSpPr>
            <p:nvPr/>
          </p:nvCxnSpPr>
          <p:spPr>
            <a:xfrm flipV="1">
              <a:off x="8811337" y="1940814"/>
              <a:ext cx="1028205" cy="612868"/>
            </a:xfrm>
            <a:prstGeom prst="curvedConnector3">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71" idx="3"/>
              <a:endCxn id="12" idx="1"/>
            </p:cNvCxnSpPr>
            <p:nvPr/>
          </p:nvCxnSpPr>
          <p:spPr>
            <a:xfrm flipV="1">
              <a:off x="3213142" y="1858784"/>
              <a:ext cx="1111661" cy="598464"/>
            </a:xfrm>
            <a:prstGeom prst="curvedConnector3">
              <a:avLst/>
            </a:prstGeom>
            <a:ln>
              <a:solidFill>
                <a:srgbClr val="29486D"/>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3" name="Table 2"/>
          <p:cNvGraphicFramePr>
            <a:graphicFrameLocks noGrp="1"/>
          </p:cNvGraphicFramePr>
          <p:nvPr>
            <p:extLst/>
          </p:nvPr>
        </p:nvGraphicFramePr>
        <p:xfrm>
          <a:off x="1142895" y="3485512"/>
          <a:ext cx="9903432" cy="2133949"/>
        </p:xfrm>
        <a:graphic>
          <a:graphicData uri="http://schemas.openxmlformats.org/drawingml/2006/table">
            <a:tbl>
              <a:tblPr bandRow="1">
                <a:tableStyleId>{5C22544A-7EE6-4342-B048-85BDC9FD1C3A}</a:tableStyleId>
              </a:tblPr>
              <a:tblGrid>
                <a:gridCol w="1414776">
                  <a:extLst>
                    <a:ext uri="{9D8B030D-6E8A-4147-A177-3AD203B41FA5}">
                      <a16:colId xmlns:a16="http://schemas.microsoft.com/office/drawing/2014/main" val="20000"/>
                    </a:ext>
                  </a:extLst>
                </a:gridCol>
                <a:gridCol w="1414776">
                  <a:extLst>
                    <a:ext uri="{9D8B030D-6E8A-4147-A177-3AD203B41FA5}">
                      <a16:colId xmlns:a16="http://schemas.microsoft.com/office/drawing/2014/main" val="20001"/>
                    </a:ext>
                  </a:extLst>
                </a:gridCol>
                <a:gridCol w="1414776">
                  <a:extLst>
                    <a:ext uri="{9D8B030D-6E8A-4147-A177-3AD203B41FA5}">
                      <a16:colId xmlns:a16="http://schemas.microsoft.com/office/drawing/2014/main" val="20002"/>
                    </a:ext>
                  </a:extLst>
                </a:gridCol>
                <a:gridCol w="1414776">
                  <a:extLst>
                    <a:ext uri="{9D8B030D-6E8A-4147-A177-3AD203B41FA5}">
                      <a16:colId xmlns:a16="http://schemas.microsoft.com/office/drawing/2014/main" val="20003"/>
                    </a:ext>
                  </a:extLst>
                </a:gridCol>
                <a:gridCol w="1414776">
                  <a:extLst>
                    <a:ext uri="{9D8B030D-6E8A-4147-A177-3AD203B41FA5}">
                      <a16:colId xmlns:a16="http://schemas.microsoft.com/office/drawing/2014/main" val="20004"/>
                    </a:ext>
                  </a:extLst>
                </a:gridCol>
                <a:gridCol w="1414776">
                  <a:extLst>
                    <a:ext uri="{9D8B030D-6E8A-4147-A177-3AD203B41FA5}">
                      <a16:colId xmlns:a16="http://schemas.microsoft.com/office/drawing/2014/main" val="20005"/>
                    </a:ext>
                  </a:extLst>
                </a:gridCol>
                <a:gridCol w="1414776">
                  <a:extLst>
                    <a:ext uri="{9D8B030D-6E8A-4147-A177-3AD203B41FA5}">
                      <a16:colId xmlns:a16="http://schemas.microsoft.com/office/drawing/2014/main" val="20006"/>
                    </a:ext>
                  </a:extLst>
                </a:gridCol>
              </a:tblGrid>
              <a:tr h="790460">
                <a:tc>
                  <a:txBody>
                    <a:bodyPr/>
                    <a:lstStyle/>
                    <a:p>
                      <a:pPr algn="ctr"/>
                      <a:r>
                        <a:rPr lang="en-US" sz="1400" b="1" dirty="0">
                          <a:solidFill>
                            <a:schemeClr val="bg1"/>
                          </a:solidFill>
                          <a:latin typeface="Segoe UI Semilight" panose="020B0402040204020203" pitchFamily="34" charset="0"/>
                          <a:cs typeface="Segoe UI Semilight" panose="020B0402040204020203" pitchFamily="34" charset="0"/>
                        </a:rPr>
                        <a:t>GS1 Data Pool</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solidFill>
                      <a:srgbClr val="1F4E7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Segoe UI Semilight" panose="020B0402040204020203" pitchFamily="34" charset="0"/>
                          <a:cs typeface="Segoe UI Semilight" panose="020B0402040204020203" pitchFamily="34" charset="0"/>
                        </a:rPr>
                        <a:t>Rebate Management</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Segoe UI Semilight" panose="020B0402040204020203" pitchFamily="34" charset="0"/>
                          <a:cs typeface="Segoe UI Semilight" panose="020B0402040204020203" pitchFamily="34" charset="0"/>
                        </a:rPr>
                        <a:t>Consumer Feedback</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Mobile Delivery</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‘Fresh to Go’</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algn="ctr"/>
                      <a:r>
                        <a:rPr lang="en-US" sz="1400" b="1" dirty="0">
                          <a:solidFill>
                            <a:schemeClr val="bg1"/>
                          </a:solidFill>
                          <a:latin typeface="Segoe UI Semilight" panose="020B0402040204020203" pitchFamily="34" charset="0"/>
                          <a:cs typeface="Segoe UI Semilight" panose="020B0402040204020203" pitchFamily="34" charset="0"/>
                        </a:rPr>
                        <a:t>Load Tracking</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solidFill>
                      <a:srgbClr val="1F4E79"/>
                    </a:solidFill>
                  </a:tcPr>
                </a:tc>
                <a:tc>
                  <a:txBody>
                    <a:bodyPr/>
                    <a:lstStyle/>
                    <a:p>
                      <a:pPr algn="ctr"/>
                      <a:r>
                        <a:rPr lang="en-US" sz="1400" dirty="0">
                          <a:solidFill>
                            <a:schemeClr val="tx1"/>
                          </a:solidFill>
                          <a:latin typeface="Segoe UI Semilight" panose="020B0402040204020203" pitchFamily="34" charset="0"/>
                          <a:cs typeface="Segoe UI Semilight" panose="020B0402040204020203" pitchFamily="34" charset="0"/>
                        </a:rPr>
                        <a:t>Load Scheduling</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7068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GPS &amp; Temp Tracking</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Palletized ASN</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Item Labeling</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Segoe UI Semilight" panose="020B0402040204020203" pitchFamily="34" charset="0"/>
                          <a:cs typeface="Segoe UI Semilight" panose="020B0402040204020203" pitchFamily="34" charset="0"/>
                        </a:rPr>
                        <a:t>Case Labeling</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Segoe UI Semilight" panose="020B0402040204020203" pitchFamily="34" charset="0"/>
                          <a:cs typeface="Segoe UI Semilight" panose="020B0402040204020203" pitchFamily="34" charset="0"/>
                        </a:rPr>
                        <a:t>Field Load Operations</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Segoe UI Semilight" panose="020B0402040204020203" pitchFamily="34" charset="0"/>
                          <a:cs typeface="Segoe UI Semilight" panose="020B0402040204020203" pitchFamily="34" charset="0"/>
                        </a:rPr>
                        <a:t>Quality Inspection Analytics</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Segoe UI Semilight" panose="020B0402040204020203" pitchFamily="34" charset="0"/>
                          <a:cs typeface="Segoe UI Semilight" panose="020B0402040204020203" pitchFamily="34" charset="0"/>
                        </a:rPr>
                        <a:t>Pricing Analysis</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solidFill>
                      <a:srgbClr val="1F4E79"/>
                    </a:solidFill>
                  </a:tcPr>
                </a:tc>
                <a:extLst>
                  <a:ext uri="{0D108BD9-81ED-4DB2-BD59-A6C34878D82A}">
                    <a16:rowId xmlns:a16="http://schemas.microsoft.com/office/drawing/2014/main" val="10001"/>
                  </a:ext>
                </a:extLst>
              </a:tr>
              <a:tr h="6119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Segoe UI Semilight" panose="020B0402040204020203" pitchFamily="34" charset="0"/>
                          <a:cs typeface="Segoe UI Semilight" panose="020B0402040204020203" pitchFamily="34" charset="0"/>
                        </a:rPr>
                        <a:t>Demand Planning</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solidFill>
                      <a:srgbClr val="1F4E7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Forecasting</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Vendor Discovery</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Segoe UI Semilight" panose="020B0402040204020203" pitchFamily="34" charset="0"/>
                          <a:cs typeface="Segoe UI Semilight" panose="020B0402040204020203" pitchFamily="34" charset="0"/>
                        </a:rPr>
                        <a:t>PO Management</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solidFill>
                      <a:srgbClr val="1F4E7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Segoe UI Semilight" panose="020B0402040204020203" pitchFamily="34" charset="0"/>
                          <a:cs typeface="Segoe UI Semilight" panose="020B0402040204020203" pitchFamily="34" charset="0"/>
                        </a:rPr>
                        <a:t>PO Accounting</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solidFill>
                      <a:srgbClr val="1F4E7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Segoe UI Semilight" panose="020B0402040204020203" pitchFamily="34" charset="0"/>
                          <a:cs typeface="Segoe UI Semilight" panose="020B0402040204020203" pitchFamily="34" charset="0"/>
                        </a:rPr>
                        <a:t>Substitutions</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Segoe UI Semilight" panose="020B0402040204020203" pitchFamily="34" charset="0"/>
                          <a:cs typeface="Segoe UI Semilight" panose="020B0402040204020203" pitchFamily="34" charset="0"/>
                        </a:rPr>
                        <a:t>RFQ</a:t>
                      </a:r>
                    </a:p>
                  </a:txBody>
                  <a:tcPr anchor="ctr">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solidFill>
                      <a:srgbClr val="1F4E79"/>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7888497" y="3130061"/>
            <a:ext cx="3157830" cy="307777"/>
          </a:xfrm>
          <a:prstGeom prst="rect">
            <a:avLst/>
          </a:prstGeom>
          <a:solidFill>
            <a:srgbClr val="1F4E79"/>
          </a:solidFill>
        </p:spPr>
        <p:txBody>
          <a:bodyPr wrap="square" rtlCol="0">
            <a:spAutoFit/>
          </a:bodyPr>
          <a:lstStyle/>
          <a:p>
            <a:pPr algn="ctr"/>
            <a:r>
              <a:rPr lang="en-US" sz="1400" b="1" dirty="0">
                <a:solidFill>
                  <a:schemeClr val="bg1"/>
                </a:solidFill>
                <a:latin typeface="Segoe UI Semilight" panose="020B0402040204020203" pitchFamily="34" charset="0"/>
                <a:cs typeface="Segoe UI Semilight" panose="020B0402040204020203" pitchFamily="34" charset="0"/>
              </a:rPr>
              <a:t>Example Capabilities</a:t>
            </a:r>
          </a:p>
        </p:txBody>
      </p:sp>
      <p:sp>
        <p:nvSpPr>
          <p:cNvPr id="42" name="Rectangle 41">
            <a:extLst>
              <a:ext uri="{FF2B5EF4-FFF2-40B4-BE49-F238E27FC236}">
                <a16:creationId xmlns:a16="http://schemas.microsoft.com/office/drawing/2014/main" id="{B100CC80-51C7-43B5-9CC6-E8E023030CAA}"/>
              </a:ext>
            </a:extLst>
          </p:cNvPr>
          <p:cNvSpPr/>
          <p:nvPr/>
        </p:nvSpPr>
        <p:spPr>
          <a:xfrm>
            <a:off x="0" y="6248400"/>
            <a:ext cx="12192000" cy="60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 name="TextBox 42">
            <a:extLst>
              <a:ext uri="{FF2B5EF4-FFF2-40B4-BE49-F238E27FC236}">
                <a16:creationId xmlns:a16="http://schemas.microsoft.com/office/drawing/2014/main" id="{C93FB1A3-08EC-44BB-A33D-E88E0E262E5E}"/>
              </a:ext>
            </a:extLst>
          </p:cNvPr>
          <p:cNvSpPr txBox="1"/>
          <p:nvPr/>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pic>
        <p:nvPicPr>
          <p:cNvPr id="44" name="Picture 43">
            <a:extLst>
              <a:ext uri="{FF2B5EF4-FFF2-40B4-BE49-F238E27FC236}">
                <a16:creationId xmlns:a16="http://schemas.microsoft.com/office/drawing/2014/main" id="{5C4A60BB-5479-41BE-8432-894582D443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10008" y="6357239"/>
            <a:ext cx="2166938" cy="361950"/>
          </a:xfrm>
          <a:prstGeom prst="rect">
            <a:avLst/>
          </a:prstGeom>
        </p:spPr>
      </p:pic>
      <p:sp>
        <p:nvSpPr>
          <p:cNvPr id="45" name="Slide Number Placeholder 5">
            <a:extLst>
              <a:ext uri="{FF2B5EF4-FFF2-40B4-BE49-F238E27FC236}">
                <a16:creationId xmlns:a16="http://schemas.microsoft.com/office/drawing/2014/main" id="{846CA475-0118-4C97-A73C-E162AA08F972}"/>
              </a:ext>
            </a:extLst>
          </p:cNvPr>
          <p:cNvSpPr txBox="1">
            <a:spLocks/>
          </p:cNvSpPr>
          <p:nvPr/>
        </p:nvSpPr>
        <p:spPr>
          <a:xfrm>
            <a:off x="11368713" y="6369803"/>
            <a:ext cx="6315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CB5ADE5-0B49-4A71-BFF0-69FFB04990BF}" type="slidenum">
              <a:rPr lang="en-US" smtClean="0"/>
              <a:pPr/>
              <a:t>11</a:t>
            </a:fld>
            <a:endParaRPr lang="en-US" dirty="0"/>
          </a:p>
        </p:txBody>
      </p:sp>
    </p:spTree>
    <p:extLst>
      <p:ext uri="{BB962C8B-B14F-4D97-AF65-F5344CB8AC3E}">
        <p14:creationId xmlns:p14="http://schemas.microsoft.com/office/powerpoint/2010/main" val="77367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4"/>
          </p:nvPr>
        </p:nvSpPr>
        <p:spPr/>
        <p:txBody>
          <a:bodyPr/>
          <a:lstStyle/>
          <a:p>
            <a:fld id="{ECB5ADE5-0B49-4A71-BFF0-69FFB04990BF}" type="slidenum">
              <a:rPr lang="en-US" smtClean="0">
                <a:solidFill>
                  <a:prstClr val="white"/>
                </a:solidFill>
              </a:rPr>
              <a:pPr/>
              <a:t>12</a:t>
            </a:fld>
            <a:endParaRPr lang="en-US" dirty="0">
              <a:solidFill>
                <a:prstClr val="white"/>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p:nvSpPr>
        <p:spPr>
          <a:xfrm>
            <a:off x="791786" y="2155838"/>
            <a:ext cx="6274031" cy="1938992"/>
          </a:xfrm>
          <a:prstGeom prst="rect">
            <a:avLst/>
          </a:prstGeom>
          <a:noFill/>
        </p:spPr>
        <p:txBody>
          <a:bodyPr wrap="square" rtlCol="0">
            <a:spAutoFit/>
          </a:bodyPr>
          <a:lstStyle/>
          <a:p>
            <a:r>
              <a:rPr lang="en-US" sz="6000" b="1" dirty="0">
                <a:solidFill>
                  <a:schemeClr val="bg1"/>
                </a:solidFill>
              </a:rPr>
              <a:t>The Freshest Hack</a:t>
            </a:r>
          </a:p>
          <a:p>
            <a:r>
              <a:rPr lang="en-US" sz="6000" b="1" dirty="0">
                <a:solidFill>
                  <a:schemeClr val="bg1"/>
                </a:solidFill>
              </a:rPr>
              <a:t>Challenge…</a:t>
            </a:r>
          </a:p>
        </p:txBody>
      </p:sp>
      <p:sp>
        <p:nvSpPr>
          <p:cNvPr id="5" name="TextBox 4"/>
          <p:cNvSpPr txBox="1"/>
          <p:nvPr/>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Tree>
    <p:extLst>
      <p:ext uri="{BB962C8B-B14F-4D97-AF65-F5344CB8AC3E}">
        <p14:creationId xmlns:p14="http://schemas.microsoft.com/office/powerpoint/2010/main" val="992007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ECB5ADE5-0B49-4A71-BFF0-69FFB04990BF}" type="slidenum">
              <a:rPr lang="en-US" smtClean="0">
                <a:solidFill>
                  <a:prstClr val="white"/>
                </a:solidFill>
              </a:rPr>
              <a:pPr/>
              <a:t>13</a:t>
            </a:fld>
            <a:endParaRPr lang="en-US" dirty="0">
              <a:solidFill>
                <a:prstClr val="white"/>
              </a:solidFill>
            </a:endParaRPr>
          </a:p>
        </p:txBody>
      </p:sp>
      <p:sp>
        <p:nvSpPr>
          <p:cNvPr id="3" name="TextBox 2">
            <a:extLst>
              <a:ext uri="{FF2B5EF4-FFF2-40B4-BE49-F238E27FC236}">
                <a16:creationId xmlns:a16="http://schemas.microsoft.com/office/drawing/2014/main" id="{CC0427EC-BE8A-4A07-AE0D-5103C6199A54}"/>
              </a:ext>
            </a:extLst>
          </p:cNvPr>
          <p:cNvSpPr txBox="1"/>
          <p:nvPr/>
        </p:nvSpPr>
        <p:spPr>
          <a:xfrm>
            <a:off x="313309" y="345440"/>
            <a:ext cx="11289412" cy="707886"/>
          </a:xfrm>
          <a:prstGeom prst="rect">
            <a:avLst/>
          </a:prstGeom>
          <a:noFill/>
        </p:spPr>
        <p:txBody>
          <a:bodyPr wrap="square" rtlCol="0">
            <a:spAutoFit/>
          </a:bodyPr>
          <a:lstStyle/>
          <a:p>
            <a:r>
              <a:rPr lang="en-US" sz="4000" dirty="0"/>
              <a:t>The Freshest Hack</a:t>
            </a:r>
          </a:p>
        </p:txBody>
      </p:sp>
      <p:sp>
        <p:nvSpPr>
          <p:cNvPr id="7" name="TextBox 6">
            <a:extLst>
              <a:ext uri="{FF2B5EF4-FFF2-40B4-BE49-F238E27FC236}">
                <a16:creationId xmlns:a16="http://schemas.microsoft.com/office/drawing/2014/main" id="{F6DB444E-E648-419D-948B-538ED164A198}"/>
              </a:ext>
            </a:extLst>
          </p:cNvPr>
          <p:cNvSpPr txBox="1"/>
          <p:nvPr/>
        </p:nvSpPr>
        <p:spPr>
          <a:xfrm>
            <a:off x="313309" y="1053326"/>
            <a:ext cx="11289412" cy="2246769"/>
          </a:xfrm>
          <a:prstGeom prst="rect">
            <a:avLst/>
          </a:prstGeom>
          <a:noFill/>
        </p:spPr>
        <p:txBody>
          <a:bodyPr wrap="square" rtlCol="0">
            <a:spAutoFit/>
          </a:bodyPr>
          <a:lstStyle/>
          <a:p>
            <a:r>
              <a:rPr lang="en-US" sz="2800" dirty="0"/>
              <a:t>The team that demonstrates and executes the most innovative feature, concept or module that could be applied to our Fresh and Trace products will win a prize! The feature, concept or module does not need to represent the entirety of your hackathon project, but it should be inspired by, or a functional piece of, your larger hackathon project.</a:t>
            </a:r>
            <a:endParaRPr lang="en-US" sz="4800" dirty="0"/>
          </a:p>
        </p:txBody>
      </p:sp>
    </p:spTree>
    <p:extLst>
      <p:ext uri="{BB962C8B-B14F-4D97-AF65-F5344CB8AC3E}">
        <p14:creationId xmlns:p14="http://schemas.microsoft.com/office/powerpoint/2010/main" val="124026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ECB5ADE5-0B49-4A71-BFF0-69FFB04990BF}" type="slidenum">
              <a:rPr lang="en-US" smtClean="0">
                <a:solidFill>
                  <a:prstClr val="white"/>
                </a:solidFill>
              </a:rPr>
              <a:pPr/>
              <a:t>14</a:t>
            </a:fld>
            <a:endParaRPr lang="en-US" dirty="0">
              <a:solidFill>
                <a:prstClr val="white"/>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29ED75C-F678-4030-A128-4D342E200DB7}"/>
              </a:ext>
            </a:extLst>
          </p:cNvPr>
          <p:cNvSpPr txBox="1"/>
          <p:nvPr/>
        </p:nvSpPr>
        <p:spPr>
          <a:xfrm>
            <a:off x="313765" y="1164883"/>
            <a:ext cx="11619233" cy="3062377"/>
          </a:xfrm>
          <a:prstGeom prst="rect">
            <a:avLst/>
          </a:prstGeom>
          <a:solidFill>
            <a:schemeClr val="tx1">
              <a:alpha val="67000"/>
            </a:schemeClr>
          </a:solidFill>
        </p:spPr>
        <p:txBody>
          <a:bodyPr wrap="square" rtlCol="0">
            <a:spAutoFit/>
          </a:bodyPr>
          <a:lstStyle/>
          <a:p>
            <a:pPr>
              <a:spcAft>
                <a:spcPts val="600"/>
              </a:spcAft>
            </a:pPr>
            <a:r>
              <a:rPr lang="en-US" sz="2800" dirty="0">
                <a:solidFill>
                  <a:schemeClr val="bg1"/>
                </a:solidFill>
              </a:rPr>
              <a:t>Innovation</a:t>
            </a:r>
          </a:p>
          <a:p>
            <a:pPr marL="1035050" lvl="1" indent="-577850">
              <a:spcAft>
                <a:spcPts val="600"/>
              </a:spcAft>
              <a:buFont typeface="Wingdings" panose="05000000000000000000" pitchFamily="2" charset="2"/>
              <a:buChar char="§"/>
            </a:pPr>
            <a:r>
              <a:rPr lang="en-US" sz="2800" dirty="0">
                <a:solidFill>
                  <a:schemeClr val="bg1"/>
                </a:solidFill>
              </a:rPr>
              <a:t>How </a:t>
            </a:r>
            <a:r>
              <a:rPr lang="en-US" sz="2800" b="1" dirty="0">
                <a:solidFill>
                  <a:schemeClr val="accent2">
                    <a:lumMod val="75000"/>
                  </a:schemeClr>
                </a:solidFill>
              </a:rPr>
              <a:t>unique</a:t>
            </a:r>
            <a:r>
              <a:rPr lang="en-US" sz="2800" dirty="0">
                <a:solidFill>
                  <a:schemeClr val="bg1"/>
                </a:solidFill>
              </a:rPr>
              <a:t> is your idea?</a:t>
            </a:r>
          </a:p>
          <a:p>
            <a:pPr>
              <a:spcAft>
                <a:spcPts val="600"/>
              </a:spcAft>
            </a:pPr>
            <a:r>
              <a:rPr lang="en-US" sz="2800" dirty="0">
                <a:solidFill>
                  <a:schemeClr val="bg1"/>
                </a:solidFill>
              </a:rPr>
              <a:t>Return on Investment</a:t>
            </a:r>
            <a:endParaRPr lang="en-US" sz="3600" dirty="0">
              <a:solidFill>
                <a:schemeClr val="bg1"/>
              </a:solidFill>
            </a:endParaRPr>
          </a:p>
          <a:p>
            <a:pPr marL="1028700" lvl="1" indent="-571500">
              <a:spcAft>
                <a:spcPts val="600"/>
              </a:spcAft>
              <a:buClr>
                <a:schemeClr val="bg1"/>
              </a:buClr>
              <a:buFont typeface="Wingdings" panose="05000000000000000000" pitchFamily="2" charset="2"/>
              <a:buChar char="§"/>
            </a:pPr>
            <a:r>
              <a:rPr lang="en-US" sz="2800" dirty="0">
                <a:solidFill>
                  <a:schemeClr val="bg1"/>
                </a:solidFill>
              </a:rPr>
              <a:t>Can your idea </a:t>
            </a:r>
            <a:r>
              <a:rPr lang="en-US" sz="2800" b="1" dirty="0">
                <a:solidFill>
                  <a:schemeClr val="accent2">
                    <a:lumMod val="75000"/>
                  </a:schemeClr>
                </a:solidFill>
              </a:rPr>
              <a:t>make money</a:t>
            </a:r>
            <a:r>
              <a:rPr lang="en-US" sz="2800" dirty="0">
                <a:solidFill>
                  <a:schemeClr val="bg1"/>
                </a:solidFill>
              </a:rPr>
              <a:t> and </a:t>
            </a:r>
            <a:r>
              <a:rPr lang="en-US" sz="2800" b="1" dirty="0">
                <a:solidFill>
                  <a:schemeClr val="accent2">
                    <a:lumMod val="75000"/>
                  </a:schemeClr>
                </a:solidFill>
              </a:rPr>
              <a:t>make the world a better place</a:t>
            </a:r>
            <a:r>
              <a:rPr lang="en-US" sz="2800" dirty="0">
                <a:solidFill>
                  <a:schemeClr val="bg1"/>
                </a:solidFill>
              </a:rPr>
              <a:t>?</a:t>
            </a:r>
          </a:p>
          <a:p>
            <a:pPr>
              <a:spcAft>
                <a:spcPts val="600"/>
              </a:spcAft>
            </a:pPr>
            <a:r>
              <a:rPr lang="en-US" sz="2800" dirty="0">
                <a:solidFill>
                  <a:schemeClr val="bg1"/>
                </a:solidFill>
              </a:rPr>
              <a:t>Quality and Polish</a:t>
            </a:r>
          </a:p>
          <a:p>
            <a:pPr marL="1028700" lvl="1" indent="-571500">
              <a:spcAft>
                <a:spcPts val="600"/>
              </a:spcAft>
              <a:buFont typeface="Wingdings" panose="05000000000000000000" pitchFamily="2" charset="2"/>
              <a:buChar char="§"/>
            </a:pPr>
            <a:r>
              <a:rPr lang="en-US" sz="2800" dirty="0">
                <a:solidFill>
                  <a:schemeClr val="bg1"/>
                </a:solidFill>
              </a:rPr>
              <a:t>Is your idea </a:t>
            </a:r>
            <a:r>
              <a:rPr lang="en-US" sz="2800" b="1" dirty="0">
                <a:solidFill>
                  <a:schemeClr val="accent2">
                    <a:lumMod val="75000"/>
                  </a:schemeClr>
                </a:solidFill>
              </a:rPr>
              <a:t>cool</a:t>
            </a:r>
            <a:r>
              <a:rPr lang="en-US" sz="2800" dirty="0">
                <a:solidFill>
                  <a:schemeClr val="bg1"/>
                </a:solidFill>
              </a:rPr>
              <a:t> and </a:t>
            </a:r>
            <a:r>
              <a:rPr lang="en-US" sz="2800" b="1" dirty="0">
                <a:solidFill>
                  <a:schemeClr val="accent2">
                    <a:lumMod val="75000"/>
                  </a:schemeClr>
                </a:solidFill>
              </a:rPr>
              <a:t>does it work</a:t>
            </a:r>
            <a:r>
              <a:rPr lang="en-US" sz="2800" dirty="0">
                <a:solidFill>
                  <a:schemeClr val="bg1"/>
                </a:solidFill>
              </a:rPr>
              <a:t>?</a:t>
            </a:r>
          </a:p>
        </p:txBody>
      </p:sp>
      <p:sp>
        <p:nvSpPr>
          <p:cNvPr id="5" name="TextBox 4">
            <a:extLst>
              <a:ext uri="{FF2B5EF4-FFF2-40B4-BE49-F238E27FC236}">
                <a16:creationId xmlns:a16="http://schemas.microsoft.com/office/drawing/2014/main" id="{CC0427EC-BE8A-4A07-AE0D-5103C6199A54}"/>
              </a:ext>
            </a:extLst>
          </p:cNvPr>
          <p:cNvSpPr txBox="1"/>
          <p:nvPr/>
        </p:nvSpPr>
        <p:spPr>
          <a:xfrm>
            <a:off x="277451" y="336476"/>
            <a:ext cx="11289412" cy="707886"/>
          </a:xfrm>
          <a:prstGeom prst="rect">
            <a:avLst/>
          </a:prstGeom>
          <a:noFill/>
        </p:spPr>
        <p:txBody>
          <a:bodyPr wrap="square" rtlCol="0">
            <a:spAutoFit/>
          </a:bodyPr>
          <a:lstStyle/>
          <a:p>
            <a:r>
              <a:rPr lang="en-US" sz="4000" dirty="0">
                <a:solidFill>
                  <a:schemeClr val="bg1"/>
                </a:solidFill>
              </a:rPr>
              <a:t>Judging Criteria</a:t>
            </a:r>
            <a:endParaRPr lang="en-US" sz="2800" b="1" i="1" dirty="0">
              <a:solidFill>
                <a:schemeClr val="bg1"/>
              </a:solidFill>
            </a:endParaRPr>
          </a:p>
        </p:txBody>
      </p:sp>
      <p:sp>
        <p:nvSpPr>
          <p:cNvPr id="7" name="TextBox 6"/>
          <p:cNvSpPr txBox="1"/>
          <p:nvPr/>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Tree>
    <p:extLst>
      <p:ext uri="{BB962C8B-B14F-4D97-AF65-F5344CB8AC3E}">
        <p14:creationId xmlns:p14="http://schemas.microsoft.com/office/powerpoint/2010/main" val="387595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4"/>
          </p:nvPr>
        </p:nvSpPr>
        <p:spPr/>
        <p:txBody>
          <a:bodyPr/>
          <a:lstStyle/>
          <a:p>
            <a:fld id="{ECB5ADE5-0B49-4A71-BFF0-69FFB04990BF}" type="slidenum">
              <a:rPr lang="en-US" smtClean="0">
                <a:solidFill>
                  <a:prstClr val="white"/>
                </a:solidFill>
              </a:rPr>
              <a:pPr/>
              <a:t>15</a:t>
            </a:fld>
            <a:endParaRPr lang="en-US" dirty="0">
              <a:solidFill>
                <a:prstClr val="white"/>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p:nvSpPr>
        <p:spPr>
          <a:xfrm>
            <a:off x="791786" y="2155838"/>
            <a:ext cx="6274031" cy="1938992"/>
          </a:xfrm>
          <a:prstGeom prst="rect">
            <a:avLst/>
          </a:prstGeom>
          <a:noFill/>
        </p:spPr>
        <p:txBody>
          <a:bodyPr wrap="square" rtlCol="0">
            <a:spAutoFit/>
          </a:bodyPr>
          <a:lstStyle/>
          <a:p>
            <a:r>
              <a:rPr lang="en-US" sz="6000" b="1" dirty="0">
                <a:solidFill>
                  <a:schemeClr val="bg1"/>
                </a:solidFill>
              </a:rPr>
              <a:t>The iTrade</a:t>
            </a:r>
          </a:p>
          <a:p>
            <a:r>
              <a:rPr lang="en-US" sz="6000" b="1" dirty="0">
                <a:solidFill>
                  <a:schemeClr val="bg1"/>
                </a:solidFill>
              </a:rPr>
              <a:t>Challenge Prizes…</a:t>
            </a:r>
          </a:p>
        </p:txBody>
      </p:sp>
      <p:sp>
        <p:nvSpPr>
          <p:cNvPr id="5" name="TextBox 4"/>
          <p:cNvSpPr txBox="1"/>
          <p:nvPr/>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Tree>
    <p:extLst>
      <p:ext uri="{BB962C8B-B14F-4D97-AF65-F5344CB8AC3E}">
        <p14:creationId xmlns:p14="http://schemas.microsoft.com/office/powerpoint/2010/main" val="56570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
          </p:nvPr>
        </p:nvSpPr>
        <p:spPr/>
        <p:txBody>
          <a:bodyPr/>
          <a:lstStyle/>
          <a:p>
            <a:fld id="{ECB5ADE5-0B49-4A71-BFF0-69FFB04990BF}" type="slidenum">
              <a:rPr lang="en-US" smtClean="0">
                <a:solidFill>
                  <a:prstClr val="white"/>
                </a:solidFill>
              </a:rPr>
              <a:pPr/>
              <a:t>16</a:t>
            </a:fld>
            <a:endParaRPr lang="en-US" dirty="0">
              <a:solidFill>
                <a:prstClr val="white"/>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252882"/>
          </a:xfrm>
          <a:prstGeom prst="rect">
            <a:avLst/>
          </a:prstGeom>
        </p:spPr>
      </p:pic>
      <p:sp>
        <p:nvSpPr>
          <p:cNvPr id="5" name="TextBox 4">
            <a:extLst>
              <a:ext uri="{FF2B5EF4-FFF2-40B4-BE49-F238E27FC236}">
                <a16:creationId xmlns:a16="http://schemas.microsoft.com/office/drawing/2014/main" id="{00D4A491-87FD-4EAB-875E-99100FE73980}"/>
              </a:ext>
            </a:extLst>
          </p:cNvPr>
          <p:cNvSpPr txBox="1"/>
          <p:nvPr/>
        </p:nvSpPr>
        <p:spPr>
          <a:xfrm>
            <a:off x="6096000" y="1956890"/>
            <a:ext cx="5634318" cy="2339102"/>
          </a:xfrm>
          <a:prstGeom prst="rect">
            <a:avLst/>
          </a:prstGeom>
          <a:noFill/>
        </p:spPr>
        <p:txBody>
          <a:bodyPr wrap="square" rtlCol="0">
            <a:spAutoFit/>
          </a:bodyPr>
          <a:lstStyle/>
          <a:p>
            <a:r>
              <a:rPr lang="en-US" sz="7200" dirty="0"/>
              <a:t>Winning Team</a:t>
            </a:r>
          </a:p>
          <a:p>
            <a:endParaRPr lang="en-US" dirty="0"/>
          </a:p>
          <a:p>
            <a:pPr marL="285750" indent="-285750">
              <a:spcAft>
                <a:spcPts val="2400"/>
              </a:spcAft>
              <a:buFont typeface="Wingdings" panose="05000000000000000000" pitchFamily="2" charset="2"/>
              <a:buChar char="§"/>
            </a:pPr>
            <a:r>
              <a:rPr lang="en-US" sz="2800" dirty="0"/>
              <a:t>$250 Visa gift card </a:t>
            </a:r>
            <a:br>
              <a:rPr lang="en-US" sz="2800" dirty="0"/>
            </a:br>
            <a:r>
              <a:rPr lang="en-US" sz="2800" dirty="0"/>
              <a:t>(per team member)</a:t>
            </a:r>
          </a:p>
        </p:txBody>
      </p:sp>
    </p:spTree>
    <p:extLst>
      <p:ext uri="{BB962C8B-B14F-4D97-AF65-F5344CB8AC3E}">
        <p14:creationId xmlns:p14="http://schemas.microsoft.com/office/powerpoint/2010/main" val="139772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0" y="2537137"/>
            <a:ext cx="1219200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Quality You Can Guarantee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p:cNvSpPr txBox="1"/>
          <p:nvPr/>
        </p:nvSpPr>
        <p:spPr>
          <a:xfrm>
            <a:off x="48585" y="6597448"/>
            <a:ext cx="245383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lanOT-Book"/>
                <a:ea typeface="+mn-ea"/>
                <a:cs typeface="+mn-cs"/>
              </a:rPr>
              <a:t>Copyright © iTradeNetwork 2019</a:t>
            </a:r>
          </a:p>
        </p:txBody>
      </p:sp>
      <p:sp>
        <p:nvSpPr>
          <p:cNvPr id="17" name="TextBox 16"/>
          <p:cNvSpPr txBox="1"/>
          <p:nvPr/>
        </p:nvSpPr>
        <p:spPr>
          <a:xfrm>
            <a:off x="6114731" y="1343226"/>
            <a:ext cx="5850193" cy="3785652"/>
          </a:xfrm>
          <a:prstGeom prst="rect">
            <a:avLst/>
          </a:prstGeom>
          <a:gradFill flip="none" rotWithShape="1">
            <a:gsLst>
              <a:gs pos="0">
                <a:srgbClr val="CDCEB7">
                  <a:alpha val="20000"/>
                </a:srgbClr>
              </a:gs>
              <a:gs pos="72000">
                <a:srgbClr val="CDCEB7">
                  <a:alpha val="40000"/>
                </a:srgbClr>
              </a:gs>
              <a:gs pos="38000">
                <a:srgbClr val="CDCEB7">
                  <a:alpha val="50000"/>
                </a:srgbClr>
              </a:gs>
              <a:gs pos="100000">
                <a:srgbClr val="CDCEB7">
                  <a:lumMod val="0"/>
                  <a:lumOff val="100000"/>
                  <a:alpha val="0"/>
                </a:srgbClr>
              </a:gs>
            </a:gsLst>
            <a:lin ang="10800000" scaled="1"/>
            <a:tileRect/>
          </a:gradFill>
        </p:spPr>
        <p:txBody>
          <a:bodyPr wrap="square" rtlCol="0">
            <a:spAutoFit/>
          </a:bodyPr>
          <a:lstStyle/>
          <a:p>
            <a:pPr marL="685800" marR="0" lvl="0" indent="-6858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black"/>
                </a:solidFill>
                <a:effectLst>
                  <a:outerShdw blurRad="50800" dist="38100" dir="2700000" algn="tl" rotWithShape="0">
                    <a:prstClr val="black">
                      <a:alpha val="40000"/>
                    </a:prstClr>
                  </a:outerShdw>
                </a:effectLst>
                <a:uLnTx/>
                <a:uFillTx/>
                <a:latin typeface="Clan OT Book" panose="020B0604020101020102" pitchFamily="34" charset="77"/>
                <a:ea typeface="+mn-ea"/>
                <a:cs typeface="+mn-cs"/>
              </a:rPr>
              <a:t>Sandbox</a:t>
            </a:r>
          </a:p>
          <a:p>
            <a:pPr marL="685800" marR="0" lvl="0" indent="-6858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800" dirty="0">
                <a:solidFill>
                  <a:prstClr val="black"/>
                </a:solidFill>
                <a:effectLst>
                  <a:outerShdw blurRad="50800" dist="38100" dir="2700000" algn="tl" rotWithShape="0">
                    <a:prstClr val="black">
                      <a:alpha val="40000"/>
                    </a:prstClr>
                  </a:outerShdw>
                </a:effectLst>
                <a:latin typeface="Clan OT Book" panose="020B0604020101020102" pitchFamily="34" charset="77"/>
              </a:rPr>
              <a:t>Cold Fusion Experience</a:t>
            </a:r>
          </a:p>
          <a:p>
            <a:pPr marL="685800" marR="0" lvl="0" indent="-6858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black"/>
                </a:solidFill>
                <a:effectLst>
                  <a:outerShdw blurRad="50800" dist="38100" dir="2700000" algn="tl" rotWithShape="0">
                    <a:prstClr val="black">
                      <a:alpha val="40000"/>
                    </a:prstClr>
                  </a:outerShdw>
                </a:effectLst>
                <a:uLnTx/>
                <a:uFillTx/>
                <a:latin typeface="Clan OT Book" panose="020B0604020101020102" pitchFamily="34" charset="77"/>
                <a:ea typeface="+mn-ea"/>
                <a:cs typeface="+mn-cs"/>
              </a:rPr>
              <a:t>Customer Support Software Developer</a:t>
            </a:r>
          </a:p>
        </p:txBody>
      </p:sp>
      <p:pic>
        <p:nvPicPr>
          <p:cNvPr id="3" name="Picture 2" descr="A close up of a sign&#10;&#10;Description automatically generated">
            <a:extLst>
              <a:ext uri="{FF2B5EF4-FFF2-40B4-BE49-F238E27FC236}">
                <a16:creationId xmlns:a16="http://schemas.microsoft.com/office/drawing/2014/main" id="{2CB13605-3E07-914D-88E4-C74D32F447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5795" y="3621948"/>
            <a:ext cx="3180205" cy="531199"/>
          </a:xfrm>
          <a:prstGeom prst="rect">
            <a:avLst/>
          </a:prstGeom>
        </p:spPr>
      </p:pic>
      <p:sp>
        <p:nvSpPr>
          <p:cNvPr id="2" name="TextBox 1">
            <a:extLst>
              <a:ext uri="{FF2B5EF4-FFF2-40B4-BE49-F238E27FC236}">
                <a16:creationId xmlns:a16="http://schemas.microsoft.com/office/drawing/2014/main" id="{7E13E9DC-D0AF-46C6-9D67-E9C0E796E91E}"/>
              </a:ext>
            </a:extLst>
          </p:cNvPr>
          <p:cNvSpPr txBox="1"/>
          <p:nvPr/>
        </p:nvSpPr>
        <p:spPr>
          <a:xfrm rot="21333941">
            <a:off x="2754775" y="4352081"/>
            <a:ext cx="3530278" cy="1200329"/>
          </a:xfrm>
          <a:prstGeom prst="rect">
            <a:avLst/>
          </a:prstGeom>
          <a:noFill/>
        </p:spPr>
        <p:txBody>
          <a:bodyPr wrap="square" rtlCol="0">
            <a:spAutoFit/>
          </a:bodyPr>
          <a:lstStyle/>
          <a:p>
            <a:r>
              <a:rPr lang="en-US" sz="3600" dirty="0">
                <a:solidFill>
                  <a:schemeClr val="bg1"/>
                </a:solidFill>
              </a:rPr>
              <a:t>Internship and Job Opportunities</a:t>
            </a:r>
          </a:p>
        </p:txBody>
      </p:sp>
    </p:spTree>
    <p:extLst>
      <p:ext uri="{BB962C8B-B14F-4D97-AF65-F5344CB8AC3E}">
        <p14:creationId xmlns:p14="http://schemas.microsoft.com/office/powerpoint/2010/main" val="389462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4"/>
          </p:nvPr>
        </p:nvSpPr>
        <p:spPr/>
        <p:txBody>
          <a:bodyPr/>
          <a:lstStyle/>
          <a:p>
            <a:fld id="{ECB5ADE5-0B49-4A71-BFF0-69FFB04990BF}" type="slidenum">
              <a:rPr lang="en-US" smtClean="0">
                <a:solidFill>
                  <a:prstClr val="white"/>
                </a:solidFill>
              </a:rPr>
              <a:pPr/>
              <a:t>2</a:t>
            </a:fld>
            <a:endParaRPr lang="en-US" dirty="0">
              <a:solidFill>
                <a:prstClr val="white"/>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p:nvSpPr>
        <p:spPr>
          <a:xfrm>
            <a:off x="658786" y="2155838"/>
            <a:ext cx="6274031" cy="1938992"/>
          </a:xfrm>
          <a:prstGeom prst="rect">
            <a:avLst/>
          </a:prstGeom>
          <a:noFill/>
        </p:spPr>
        <p:txBody>
          <a:bodyPr wrap="square" rtlCol="0">
            <a:spAutoFit/>
          </a:bodyPr>
          <a:lstStyle/>
          <a:p>
            <a:r>
              <a:rPr lang="en-US" sz="6000" dirty="0">
                <a:solidFill>
                  <a:schemeClr val="bg1"/>
                </a:solidFill>
              </a:rPr>
              <a:t>What is iTradeNetwork?</a:t>
            </a:r>
          </a:p>
        </p:txBody>
      </p:sp>
      <p:sp>
        <p:nvSpPr>
          <p:cNvPr id="13" name="TextBox 12"/>
          <p:cNvSpPr txBox="1"/>
          <p:nvPr/>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Tree>
    <p:extLst>
      <p:ext uri="{BB962C8B-B14F-4D97-AF65-F5344CB8AC3E}">
        <p14:creationId xmlns:p14="http://schemas.microsoft.com/office/powerpoint/2010/main" val="35559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517964F3-A570-4FE6-A327-9958F3BAB151}"/>
              </a:ext>
            </a:extLst>
          </p:cNvPr>
          <p:cNvSpPr>
            <a:spLocks noGrp="1"/>
          </p:cNvSpPr>
          <p:nvPr>
            <p:ph type="sldNum" sz="quarter" idx="4"/>
          </p:nvPr>
        </p:nvSpPr>
        <p:spPr>
          <a:xfrm>
            <a:off x="11368713" y="6369803"/>
            <a:ext cx="631520" cy="365125"/>
          </a:xfrm>
        </p:spPr>
        <p:txBody>
          <a:bodyPr/>
          <a:lstStyle/>
          <a:p>
            <a:fld id="{ECB5ADE5-0B49-4A71-BFF0-69FFB04990BF}" type="slidenum">
              <a:rPr lang="en-US" smtClean="0"/>
              <a:pPr/>
              <a:t>3</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8" name="Group 37"/>
          <p:cNvGrpSpPr/>
          <p:nvPr/>
        </p:nvGrpSpPr>
        <p:grpSpPr>
          <a:xfrm>
            <a:off x="6857569" y="196409"/>
            <a:ext cx="4826904" cy="5186753"/>
            <a:chOff x="5789781" y="3404755"/>
            <a:chExt cx="1361698" cy="1334964"/>
          </a:xfrm>
        </p:grpSpPr>
        <p:sp>
          <p:nvSpPr>
            <p:cNvPr id="40" name="Rectangle 19"/>
            <p:cNvSpPr/>
            <p:nvPr/>
          </p:nvSpPr>
          <p:spPr>
            <a:xfrm rot="21599113">
              <a:off x="5789781" y="3429174"/>
              <a:ext cx="1361698" cy="131054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gradFill flip="none" rotWithShape="1">
              <a:gsLst>
                <a:gs pos="0">
                  <a:srgbClr val="F6EBB6"/>
                </a:gs>
                <a:gs pos="100000">
                  <a:srgbClr val="F0DD80"/>
                </a:gs>
              </a:gsLst>
              <a:lin ang="5400000" scaled="1"/>
              <a:tileRect/>
            </a:gradFill>
            <a:ln w="25400" cap="flat" cmpd="sng" algn="ctr">
              <a:noFill/>
              <a:prstDash val="solid"/>
            </a:ln>
            <a:effectLst>
              <a:outerShdw blurRad="38100" dist="12700" dir="5400000" sx="102000" sy="102000" algn="ctr" rotWithShape="0">
                <a:prstClr val="black">
                  <a:alpha val="40000"/>
                </a:prstClr>
              </a:outerShdw>
            </a:effectLst>
          </p:spPr>
          <p:txBody>
            <a:bodyPr lIns="45720" tIns="45720" rIns="45720" bIns="45720"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itchFamily="34" charset="0"/>
                <a:ea typeface="+mn-ea"/>
                <a:cs typeface="Arial" pitchFamily="34" charset="0"/>
              </a:endParaRPr>
            </a:p>
          </p:txBody>
        </p:sp>
        <p:grpSp>
          <p:nvGrpSpPr>
            <p:cNvPr id="41" name="Group 40"/>
            <p:cNvGrpSpPr/>
            <p:nvPr/>
          </p:nvGrpSpPr>
          <p:grpSpPr>
            <a:xfrm rot="21599113">
              <a:off x="6370306" y="3404755"/>
              <a:ext cx="183877" cy="163406"/>
              <a:chOff x="4917811" y="2235193"/>
              <a:chExt cx="2125809" cy="1800582"/>
            </a:xfrm>
            <a:effectLst>
              <a:outerShdw blurRad="50800" dist="25400" dir="8100000" algn="tr" rotWithShape="0">
                <a:prstClr val="black">
                  <a:alpha val="45000"/>
                </a:prstClr>
              </a:outerShdw>
            </a:effectLst>
          </p:grpSpPr>
          <p:sp>
            <p:nvSpPr>
              <p:cNvPr id="42" name="Oval 41"/>
              <p:cNvSpPr>
                <a:spLocks noChangeAspect="1"/>
              </p:cNvSpPr>
              <p:nvPr/>
            </p:nvSpPr>
            <p:spPr>
              <a:xfrm>
                <a:off x="4917811" y="2429067"/>
                <a:ext cx="1606713" cy="1606708"/>
              </a:xfrm>
              <a:prstGeom prst="ellipse">
                <a:avLst/>
              </a:prstGeom>
              <a:solidFill>
                <a:srgbClr val="F79646">
                  <a:lumMod val="75000"/>
                </a:srgbClr>
              </a:solidFill>
              <a:ln w="9525" cap="flat" cmpd="sng" algn="ctr">
                <a:noFill/>
                <a:prstDash val="solid"/>
              </a:ln>
              <a:effectLst/>
              <a:scene3d>
                <a:camera prst="orthographicFront">
                  <a:rot lat="0" lon="0" rev="0"/>
                </a:camera>
                <a:lightRig rig="contrasting" dir="t">
                  <a:rot lat="0" lon="0" rev="1500000"/>
                </a:lightRig>
              </a:scene3d>
              <a:sp3d>
                <a:bevelT w="44450" h="698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3" name="Oval 42"/>
              <p:cNvSpPr>
                <a:spLocks noChangeAspect="1"/>
              </p:cNvSpPr>
              <p:nvPr/>
            </p:nvSpPr>
            <p:spPr>
              <a:xfrm>
                <a:off x="5484189" y="2630278"/>
                <a:ext cx="877402" cy="877419"/>
              </a:xfrm>
              <a:prstGeom prst="ellipse">
                <a:avLst/>
              </a:prstGeom>
              <a:solidFill>
                <a:srgbClr val="F79646">
                  <a:lumMod val="50000"/>
                </a:srgbClr>
              </a:solidFill>
              <a:ln w="9525" cap="flat" cmpd="sng" algn="ctr">
                <a:noFill/>
                <a:prstDash val="solid"/>
              </a:ln>
              <a:effectLst/>
              <a:scene3d>
                <a:camera prst="orthographicFront">
                  <a:rot lat="0" lon="0" rev="0"/>
                </a:camera>
                <a:lightRig rig="contrasting" dir="t">
                  <a:rot lat="0" lon="0" rev="1500000"/>
                </a:lightRig>
              </a:scene3d>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44" name="Oval 43"/>
              <p:cNvSpPr>
                <a:spLocks noChangeAspect="1"/>
              </p:cNvSpPr>
              <p:nvPr/>
            </p:nvSpPr>
            <p:spPr>
              <a:xfrm>
                <a:off x="5972482" y="2235193"/>
                <a:ext cx="1071138" cy="1071165"/>
              </a:xfrm>
              <a:prstGeom prst="ellipse">
                <a:avLst/>
              </a:prstGeom>
              <a:solidFill>
                <a:srgbClr val="F79646">
                  <a:lumMod val="75000"/>
                </a:srgbClr>
              </a:solidFill>
              <a:ln w="9525" cap="flat" cmpd="sng" algn="ctr">
                <a:noFill/>
                <a:prstDash val="solid"/>
              </a:ln>
              <a:effectLst/>
              <a:scene3d>
                <a:camera prst="orthographicFront">
                  <a:rot lat="0" lon="0" rev="0"/>
                </a:camera>
                <a:lightRig rig="contrasting" dir="t">
                  <a:rot lat="0" lon="0" rev="1500000"/>
                </a:lightRig>
              </a:scene3d>
              <a:sp3d>
                <a:bevelT w="31750" h="698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28" name="object 2"/>
          <p:cNvSpPr txBox="1"/>
          <p:nvPr/>
        </p:nvSpPr>
        <p:spPr>
          <a:xfrm>
            <a:off x="7119032" y="909345"/>
            <a:ext cx="5072968" cy="4185761"/>
          </a:xfrm>
          <a:prstGeom prst="rect">
            <a:avLst/>
          </a:prstGeom>
        </p:spPr>
        <p:txBody>
          <a:bodyPr vert="horz" wrap="square" lIns="0" tIns="0" rIns="0" bIns="0" rtlCol="0" anchor="t">
            <a:spAutoFit/>
          </a:bodyPr>
          <a:lstStyle/>
          <a:p>
            <a:pPr marL="12700" lvl="1">
              <a:spcAft>
                <a:spcPts val="2400"/>
              </a:spcAft>
            </a:pPr>
            <a:r>
              <a:rPr lang="en-US" sz="3200" b="1" spc="-5" dirty="0">
                <a:latin typeface="+mj-lt"/>
                <a:cs typeface="Segoe UI Semibold" panose="020B0702040204020203" pitchFamily="34" charset="0"/>
              </a:rPr>
              <a:t>HQ: San Francisco Bay Area</a:t>
            </a:r>
            <a:br>
              <a:rPr lang="en-US" sz="3200" b="1" spc="-5" dirty="0">
                <a:latin typeface="+mj-lt"/>
                <a:cs typeface="Segoe UI Semibold" panose="020B0702040204020203" pitchFamily="34" charset="0"/>
              </a:rPr>
            </a:br>
            <a:r>
              <a:rPr lang="en-US" sz="1600" b="1" spc="-5" dirty="0">
                <a:latin typeface="+mj-lt"/>
                <a:cs typeface="Segoe UI Semibold" panose="020B0702040204020203" pitchFamily="34" charset="0"/>
              </a:rPr>
              <a:t>(California)</a:t>
            </a:r>
          </a:p>
          <a:p>
            <a:pPr marL="12700" lvl="1">
              <a:spcAft>
                <a:spcPts val="2400"/>
              </a:spcAft>
            </a:pPr>
            <a:r>
              <a:rPr lang="en-US" sz="3200" b="1" spc="-5" dirty="0">
                <a:latin typeface="+mj-lt"/>
                <a:cs typeface="Segoe UI Semibold" panose="020B0702040204020203" pitchFamily="34" charset="0"/>
              </a:rPr>
              <a:t>5,000+ Customers</a:t>
            </a:r>
            <a:br>
              <a:rPr lang="en-US" sz="3200" b="1" spc="-5" dirty="0">
                <a:latin typeface="+mj-lt"/>
                <a:cs typeface="Segoe UI Semibold" panose="020B0702040204020203" pitchFamily="34" charset="0"/>
              </a:rPr>
            </a:br>
            <a:r>
              <a:rPr lang="en-US" sz="1600" b="1" spc="-5" dirty="0">
                <a:latin typeface="+mj-lt"/>
                <a:cs typeface="Segoe UI Semibold" panose="020B0702040204020203" pitchFamily="34" charset="0"/>
              </a:rPr>
              <a:t>(brands you’d easily recognize)</a:t>
            </a:r>
          </a:p>
          <a:p>
            <a:pPr marL="12700" lvl="1">
              <a:spcAft>
                <a:spcPts val="2400"/>
              </a:spcAft>
            </a:pPr>
            <a:r>
              <a:rPr lang="en-US" sz="3200" b="1" spc="-5" dirty="0">
                <a:latin typeface="+mj-lt"/>
                <a:cs typeface="Segoe UI Semibold" panose="020B0702040204020203" pitchFamily="34" charset="0"/>
              </a:rPr>
              <a:t>Deployed Globally</a:t>
            </a:r>
          </a:p>
          <a:p>
            <a:pPr marL="12700" lvl="1">
              <a:spcAft>
                <a:spcPts val="2400"/>
              </a:spcAft>
            </a:pPr>
            <a:r>
              <a:rPr lang="en-US" sz="3200" b="1" spc="-5" dirty="0">
                <a:latin typeface="+mj-lt"/>
                <a:cs typeface="Segoe UI Semibold" panose="020B0702040204020203" pitchFamily="34" charset="0"/>
              </a:rPr>
              <a:t>145 Employees</a:t>
            </a:r>
            <a:endParaRPr lang="en-US" sz="1600" b="1" spc="-5" dirty="0">
              <a:latin typeface="+mj-lt"/>
              <a:cs typeface="Segoe UI Semibold" panose="020B0702040204020203" pitchFamily="34" charset="0"/>
            </a:endParaRPr>
          </a:p>
          <a:p>
            <a:pPr marL="12700" lvl="1">
              <a:spcAft>
                <a:spcPts val="2400"/>
              </a:spcAft>
            </a:pPr>
            <a:r>
              <a:rPr lang="en-US" sz="3200" b="1" spc="-5" dirty="0">
                <a:latin typeface="+mj-lt"/>
                <a:cs typeface="Segoe UI Semibold" panose="020B0702040204020203" pitchFamily="34" charset="0"/>
              </a:rPr>
              <a:t>Founded in 1999</a:t>
            </a:r>
          </a:p>
        </p:txBody>
      </p:sp>
      <p:sp>
        <p:nvSpPr>
          <p:cNvPr id="45" name="TextBox 44"/>
          <p:cNvSpPr txBox="1"/>
          <p:nvPr/>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Tree>
    <p:extLst>
      <p:ext uri="{BB962C8B-B14F-4D97-AF65-F5344CB8AC3E}">
        <p14:creationId xmlns:p14="http://schemas.microsoft.com/office/powerpoint/2010/main" val="4831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517964F3-A570-4FE6-A327-9958F3BAB151}"/>
              </a:ext>
            </a:extLst>
          </p:cNvPr>
          <p:cNvSpPr>
            <a:spLocks noGrp="1"/>
          </p:cNvSpPr>
          <p:nvPr>
            <p:ph type="sldNum" sz="quarter" idx="4"/>
          </p:nvPr>
        </p:nvSpPr>
        <p:spPr>
          <a:xfrm>
            <a:off x="11368713" y="6369803"/>
            <a:ext cx="631520" cy="365125"/>
          </a:xfrm>
        </p:spPr>
        <p:txBody>
          <a:bodyPr/>
          <a:lstStyle/>
          <a:p>
            <a:fld id="{ECB5ADE5-0B49-4A71-BFF0-69FFB04990BF}" type="slidenum">
              <a:rPr lang="en-US" smtClean="0"/>
              <a:pPr/>
              <a:t>4</a:t>
            </a:fld>
            <a:endParaRPr lang="en-US"/>
          </a:p>
        </p:txBody>
      </p:sp>
      <p:sp>
        <p:nvSpPr>
          <p:cNvPr id="47" name="object 2"/>
          <p:cNvSpPr txBox="1"/>
          <p:nvPr/>
        </p:nvSpPr>
        <p:spPr>
          <a:xfrm>
            <a:off x="1337413" y="304774"/>
            <a:ext cx="9783174" cy="1292662"/>
          </a:xfrm>
          <a:prstGeom prst="rect">
            <a:avLst/>
          </a:prstGeom>
        </p:spPr>
        <p:txBody>
          <a:bodyPr vert="horz" wrap="square" lIns="0" tIns="0" rIns="0" bIns="0" rtlCol="0">
            <a:spAutoFit/>
          </a:bodyPr>
          <a:lstStyle/>
          <a:p>
            <a:pPr marL="12700" lvl="1">
              <a:spcAft>
                <a:spcPts val="1800"/>
              </a:spcAft>
            </a:pPr>
            <a:r>
              <a:rPr lang="en-US" sz="2800" i="1" spc="-5" dirty="0">
                <a:latin typeface="+mj-lt"/>
                <a:cs typeface="Segoe UI Semibold" panose="020B0702040204020203" pitchFamily="34" charset="0"/>
              </a:rPr>
              <a:t>We partner with our 5,000+ client network to move food and beverages from their point-of-origin to their point-of-consumption, optimizing their supply chains along the way.</a:t>
            </a:r>
          </a:p>
        </p:txBody>
      </p:sp>
      <p:grpSp>
        <p:nvGrpSpPr>
          <p:cNvPr id="4" name="Group 3"/>
          <p:cNvGrpSpPr/>
          <p:nvPr/>
        </p:nvGrpSpPr>
        <p:grpSpPr>
          <a:xfrm>
            <a:off x="786586" y="4593279"/>
            <a:ext cx="10618828" cy="2323713"/>
            <a:chOff x="1021401" y="4593279"/>
            <a:chExt cx="10618828" cy="2323713"/>
          </a:xfrm>
        </p:grpSpPr>
        <p:sp>
          <p:nvSpPr>
            <p:cNvPr id="48" name="object 2"/>
            <p:cNvSpPr txBox="1"/>
            <p:nvPr/>
          </p:nvSpPr>
          <p:spPr>
            <a:xfrm>
              <a:off x="1021401" y="5059037"/>
              <a:ext cx="3530234" cy="430887"/>
            </a:xfrm>
            <a:prstGeom prst="rect">
              <a:avLst/>
            </a:prstGeom>
          </p:spPr>
          <p:txBody>
            <a:bodyPr vert="horz" wrap="square" lIns="0" tIns="0" rIns="0" bIns="0" rtlCol="0">
              <a:spAutoFit/>
            </a:bodyPr>
            <a:lstStyle/>
            <a:p>
              <a:pPr marL="12700" lvl="1">
                <a:spcAft>
                  <a:spcPts val="1800"/>
                </a:spcAft>
              </a:pPr>
              <a:r>
                <a:rPr lang="en-US" sz="2800" i="1" spc="-5" dirty="0">
                  <a:latin typeface="+mj-lt"/>
                  <a:cs typeface="Segoe UI Semibold" panose="020B0702040204020203" pitchFamily="34" charset="0"/>
                </a:rPr>
                <a:t>A SaaS Platform for:</a:t>
              </a:r>
            </a:p>
          </p:txBody>
        </p:sp>
        <p:sp>
          <p:nvSpPr>
            <p:cNvPr id="10" name="TextBox 9"/>
            <p:cNvSpPr txBox="1"/>
            <p:nvPr/>
          </p:nvSpPr>
          <p:spPr>
            <a:xfrm>
              <a:off x="4578375" y="4593279"/>
              <a:ext cx="7061854" cy="2323713"/>
            </a:xfrm>
            <a:prstGeom prst="rect">
              <a:avLst/>
            </a:prstGeom>
            <a:noFill/>
          </p:spPr>
          <p:txBody>
            <a:bodyPr wrap="square" numCol="2" rtlCol="0">
              <a:spAutoFit/>
            </a:bodyPr>
            <a:lstStyle/>
            <a:p>
              <a:pPr marL="285750" indent="-285750">
                <a:spcAft>
                  <a:spcPts val="600"/>
                </a:spcAft>
                <a:buFont typeface="Wingdings" panose="05000000000000000000" pitchFamily="2" charset="2"/>
                <a:buChar char="§"/>
              </a:pPr>
              <a:r>
                <a:rPr lang="en-US" sz="2400" i="1" dirty="0"/>
                <a:t>Order Management</a:t>
              </a:r>
            </a:p>
            <a:p>
              <a:pPr marL="285750" indent="-285750">
                <a:spcAft>
                  <a:spcPts val="600"/>
                </a:spcAft>
                <a:buFont typeface="Wingdings" panose="05000000000000000000" pitchFamily="2" charset="2"/>
                <a:buChar char="§"/>
              </a:pPr>
              <a:r>
                <a:rPr lang="en-US" sz="2400" i="1" dirty="0"/>
                <a:t>Traceability</a:t>
              </a:r>
            </a:p>
            <a:p>
              <a:pPr marL="285750" indent="-285750">
                <a:spcAft>
                  <a:spcPts val="600"/>
                </a:spcAft>
                <a:buFont typeface="Wingdings" panose="05000000000000000000" pitchFamily="2" charset="2"/>
                <a:buChar char="§"/>
              </a:pPr>
              <a:r>
                <a:rPr lang="en-US" sz="2400" i="1" dirty="0"/>
                <a:t>Quality Control</a:t>
              </a:r>
            </a:p>
            <a:p>
              <a:pPr>
                <a:spcAft>
                  <a:spcPts val="600"/>
                </a:spcAft>
              </a:pPr>
              <a:endParaRPr lang="en-US" sz="2400" i="1" dirty="0"/>
            </a:p>
            <a:p>
              <a:pPr>
                <a:spcAft>
                  <a:spcPts val="600"/>
                </a:spcAft>
              </a:pPr>
              <a:endParaRPr lang="en-US" sz="2400" i="1" dirty="0"/>
            </a:p>
            <a:p>
              <a:pPr marL="285750" indent="-285750">
                <a:spcAft>
                  <a:spcPts val="600"/>
                </a:spcAft>
                <a:buFont typeface="Wingdings" panose="05000000000000000000" pitchFamily="2" charset="2"/>
                <a:buChar char="§"/>
              </a:pPr>
              <a:r>
                <a:rPr lang="en-US" sz="2400" i="1" dirty="0"/>
                <a:t>Rebate Management</a:t>
              </a:r>
            </a:p>
            <a:p>
              <a:pPr marL="285750" indent="-285750">
                <a:spcAft>
                  <a:spcPts val="600"/>
                </a:spcAft>
                <a:buFont typeface="Wingdings" panose="05000000000000000000" pitchFamily="2" charset="2"/>
                <a:buChar char="§"/>
              </a:pPr>
              <a:r>
                <a:rPr lang="en-US" sz="2400" i="1" dirty="0"/>
                <a:t>Farm-to-Fork Analytics</a:t>
              </a: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321907"/>
            <a:ext cx="10058400" cy="1546901"/>
          </a:xfrm>
          <a:prstGeom prst="rect">
            <a:avLst/>
          </a:prstGeom>
        </p:spPr>
      </p:pic>
    </p:spTree>
    <p:extLst>
      <p:ext uri="{BB962C8B-B14F-4D97-AF65-F5344CB8AC3E}">
        <p14:creationId xmlns:p14="http://schemas.microsoft.com/office/powerpoint/2010/main" val="292542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4"/>
          </p:nvPr>
        </p:nvSpPr>
        <p:spPr/>
        <p:txBody>
          <a:bodyPr/>
          <a:lstStyle/>
          <a:p>
            <a:fld id="{ECB5ADE5-0B49-4A71-BFF0-69FFB04990BF}" type="slidenum">
              <a:rPr lang="en-US" smtClean="0">
                <a:solidFill>
                  <a:prstClr val="white"/>
                </a:solidFill>
              </a:rPr>
              <a:pPr/>
              <a:t>5</a:t>
            </a:fld>
            <a:endParaRPr lang="en-US" dirty="0">
              <a:solidFill>
                <a:prstClr val="white"/>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p:nvSpPr>
        <p:spPr>
          <a:xfrm>
            <a:off x="791786" y="2155838"/>
            <a:ext cx="6274031" cy="1938992"/>
          </a:xfrm>
          <a:prstGeom prst="rect">
            <a:avLst/>
          </a:prstGeom>
          <a:noFill/>
        </p:spPr>
        <p:txBody>
          <a:bodyPr wrap="square" rtlCol="0">
            <a:spAutoFit/>
          </a:bodyPr>
          <a:lstStyle/>
          <a:p>
            <a:r>
              <a:rPr lang="en-US" sz="6000" b="1" dirty="0">
                <a:solidFill>
                  <a:schemeClr val="bg1"/>
                </a:solidFill>
              </a:rPr>
              <a:t>Some of what we do…</a:t>
            </a:r>
          </a:p>
        </p:txBody>
      </p:sp>
      <p:sp>
        <p:nvSpPr>
          <p:cNvPr id="5" name="TextBox 4"/>
          <p:cNvSpPr txBox="1"/>
          <p:nvPr/>
        </p:nvSpPr>
        <p:spPr>
          <a:xfrm>
            <a:off x="266218" y="6474521"/>
            <a:ext cx="2453833" cy="246221"/>
          </a:xfrm>
          <a:prstGeom prst="rect">
            <a:avLst/>
          </a:prstGeom>
          <a:noFill/>
        </p:spPr>
        <p:txBody>
          <a:bodyPr wrap="square" rtlCol="0">
            <a:spAutoFit/>
          </a:bodyPr>
          <a:lstStyle/>
          <a:p>
            <a:pPr>
              <a:defRPr/>
            </a:pPr>
            <a:r>
              <a:rPr lang="en-US" sz="1000" dirty="0">
                <a:solidFill>
                  <a:prstClr val="white"/>
                </a:solidFill>
              </a:rPr>
              <a:t>Copyright © iTradeNetwork 2019</a:t>
            </a:r>
          </a:p>
        </p:txBody>
      </p:sp>
    </p:spTree>
    <p:extLst>
      <p:ext uri="{BB962C8B-B14F-4D97-AF65-F5344CB8AC3E}">
        <p14:creationId xmlns:p14="http://schemas.microsoft.com/office/powerpoint/2010/main" val="2028084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2949" y="250805"/>
            <a:ext cx="11252004" cy="630943"/>
          </a:xfrm>
          <a:prstGeom prst="rect">
            <a:avLst/>
          </a:prstGeom>
        </p:spPr>
        <p:txBody>
          <a:bodyPr>
            <a:normAutofit/>
          </a:bodyPr>
          <a:lstStyle/>
          <a:p>
            <a:r>
              <a:rPr lang="en-US" sz="2800" dirty="0"/>
              <a:t>About iTradeNetwork: Product Portfolio</a:t>
            </a:r>
          </a:p>
        </p:txBody>
      </p:sp>
      <p:pic>
        <p:nvPicPr>
          <p:cNvPr id="2" name="Picture 1">
            <a:extLst>
              <a:ext uri="{FF2B5EF4-FFF2-40B4-BE49-F238E27FC236}">
                <a16:creationId xmlns:a16="http://schemas.microsoft.com/office/drawing/2014/main" id="{308D2B3F-C083-4BBD-A0C9-9A98B4F23739}"/>
              </a:ext>
            </a:extLst>
          </p:cNvPr>
          <p:cNvPicPr>
            <a:picLocks noChangeAspect="1"/>
          </p:cNvPicPr>
          <p:nvPr/>
        </p:nvPicPr>
        <p:blipFill>
          <a:blip r:embed="rId3"/>
          <a:stretch>
            <a:fillRect/>
          </a:stretch>
        </p:blipFill>
        <p:spPr>
          <a:xfrm>
            <a:off x="432325" y="1020871"/>
            <a:ext cx="11327350" cy="4816257"/>
          </a:xfrm>
          <a:prstGeom prst="rect">
            <a:avLst/>
          </a:prstGeom>
        </p:spPr>
      </p:pic>
    </p:spTree>
    <p:extLst>
      <p:ext uri="{BB962C8B-B14F-4D97-AF65-F5344CB8AC3E}">
        <p14:creationId xmlns:p14="http://schemas.microsoft.com/office/powerpoint/2010/main" val="110282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7054753"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lanOT-Book"/>
              <a:ea typeface="+mn-ea"/>
              <a:cs typeface="+mn-cs"/>
            </a:endParaRPr>
          </a:p>
        </p:txBody>
      </p:sp>
      <p:sp>
        <p:nvSpPr>
          <p:cNvPr id="3" name="Slide Number Placeholder 2"/>
          <p:cNvSpPr>
            <a:spLocks noGrp="1"/>
          </p:cNvSpPr>
          <p:nvPr>
            <p:ph type="sldNum" sz="quarter" idx="4"/>
          </p:nvPr>
        </p:nvSpPr>
        <p:spPr>
          <a:xfrm>
            <a:off x="11302453" y="5945731"/>
            <a:ext cx="63152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5ADE5-0B49-4A71-BFF0-69FFB04990BF}" type="slidenum">
              <a:rPr kumimoji="0" lang="en-US" sz="1200" b="0" i="0" u="none" strike="noStrike" kern="1200" cap="none" spc="0" normalizeH="0" baseline="0" noProof="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cxnSp>
        <p:nvCxnSpPr>
          <p:cNvPr id="26" name="Straight Arrow Connector 25"/>
          <p:cNvCxnSpPr/>
          <p:nvPr/>
        </p:nvCxnSpPr>
        <p:spPr>
          <a:xfrm>
            <a:off x="4549210" y="4908550"/>
            <a:ext cx="6096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936811" y="4908550"/>
            <a:ext cx="6096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2">
            <a:extLst>
              <a:ext uri="{FF2B5EF4-FFF2-40B4-BE49-F238E27FC236}">
                <a16:creationId xmlns:a16="http://schemas.microsoft.com/office/drawing/2014/main" id="{810F14DB-E6BA-4F8D-AEBC-5159A024151C}"/>
              </a:ext>
            </a:extLst>
          </p:cNvPr>
          <p:cNvSpPr txBox="1">
            <a:spLocks/>
          </p:cNvSpPr>
          <p:nvPr/>
        </p:nvSpPr>
        <p:spPr>
          <a:xfrm>
            <a:off x="11368713" y="6369803"/>
            <a:ext cx="6315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CB5ADE5-0B49-4A71-BFF0-69FFB04990BF}" type="slidenum">
              <a:rPr kumimoji="0" lang="en-US" sz="1200" b="0" i="0" u="none" strike="noStrike" kern="1200" cap="none" spc="0" normalizeH="0" baseline="0" noProof="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54752" y="0"/>
            <a:ext cx="5137248" cy="6858000"/>
          </a:xfrm>
          <a:prstGeom prst="rect">
            <a:avLst/>
          </a:prstGeom>
        </p:spPr>
      </p:pic>
      <p:sp>
        <p:nvSpPr>
          <p:cNvPr id="38" name="TextBox 37"/>
          <p:cNvSpPr txBox="1"/>
          <p:nvPr/>
        </p:nvSpPr>
        <p:spPr>
          <a:xfrm>
            <a:off x="7274426" y="232069"/>
            <a:ext cx="4838700" cy="3108543"/>
          </a:xfrm>
          <a:prstGeom prst="rect">
            <a:avLst/>
          </a:prstGeom>
          <a:noFill/>
        </p:spPr>
        <p:txBody>
          <a:bodyPr wrap="square" rtlCol="0">
            <a:spAutoFit/>
          </a:bodyPr>
          <a:lstStyle/>
          <a:p>
            <a:pPr lvl="0">
              <a:defRPr/>
            </a:pPr>
            <a:r>
              <a:rPr lang="en-US" sz="2800" b="1" dirty="0" err="1"/>
              <a:t>iTradeNetwork’s</a:t>
            </a:r>
            <a:r>
              <a:rPr lang="en-US" sz="2800" b="1" dirty="0"/>
              <a:t> OMS (Order Management System) is the industry standard for fully integrated, end-to-end perishables order management.</a:t>
            </a:r>
            <a:endParaRPr lang="en-US" sz="3600" b="1" dirty="0">
              <a:solidFill>
                <a:prstClr val="black"/>
              </a:solidFill>
            </a:endParaRPr>
          </a:p>
        </p:txBody>
      </p:sp>
      <p:grpSp>
        <p:nvGrpSpPr>
          <p:cNvPr id="39" name="Group 38"/>
          <p:cNvGrpSpPr/>
          <p:nvPr/>
        </p:nvGrpSpPr>
        <p:grpSpPr>
          <a:xfrm>
            <a:off x="-39975" y="1569111"/>
            <a:ext cx="6954224" cy="3104454"/>
            <a:chOff x="1570782" y="-244652"/>
            <a:chExt cx="4230929" cy="3104454"/>
          </a:xfrm>
        </p:grpSpPr>
        <p:sp>
          <p:nvSpPr>
            <p:cNvPr id="9" name="TextBox 8"/>
            <p:cNvSpPr txBox="1"/>
            <p:nvPr/>
          </p:nvSpPr>
          <p:spPr>
            <a:xfrm>
              <a:off x="1570782" y="366812"/>
              <a:ext cx="4230929" cy="24929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lanOT-Book"/>
                  <a:ea typeface="+mn-ea"/>
                  <a:cs typeface="+mn-cs"/>
                </a:rPr>
                <a:t>OMS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lanOT-Book"/>
                  <a:ea typeface="+mn-ea"/>
                  <a:cs typeface="+mn-cs"/>
                </a:rPr>
                <a:t> </a:t>
              </a:r>
              <a:r>
                <a:rPr kumimoji="0" lang="en-US" sz="4400" b="1" i="0" u="none" strike="noStrike" kern="1200" cap="none" spc="0" normalizeH="0" baseline="0" noProof="0" dirty="0">
                  <a:ln>
                    <a:noFill/>
                  </a:ln>
                  <a:solidFill>
                    <a:prstClr val="white"/>
                  </a:solidFill>
                  <a:effectLst/>
                  <a:uLnTx/>
                  <a:uFillTx/>
                  <a:latin typeface="ClanOT-Book"/>
                  <a:ea typeface="+mn-ea"/>
                  <a:cs typeface="+mn-cs"/>
                </a:rPr>
                <a:t>(Order Management System)</a:t>
              </a:r>
              <a:endParaRPr kumimoji="0" lang="en-US" sz="5400" b="1" i="0" u="none" strike="noStrike" kern="1200" cap="none" spc="0" normalizeH="0" baseline="0" noProof="0" dirty="0">
                <a:ln>
                  <a:noFill/>
                </a:ln>
                <a:solidFill>
                  <a:srgbClr val="6AC375"/>
                </a:solidFill>
                <a:effectLst/>
                <a:uLnTx/>
                <a:uFillTx/>
                <a:latin typeface="ClanOT-Book"/>
                <a:ea typeface="+mn-ea"/>
                <a:cs typeface="+mn-cs"/>
              </a:endParaRPr>
            </a:p>
          </p:txBody>
        </p:sp>
        <p:sp>
          <p:nvSpPr>
            <p:cNvPr id="40" name="TextBox 39"/>
            <p:cNvSpPr txBox="1"/>
            <p:nvPr/>
          </p:nvSpPr>
          <p:spPr>
            <a:xfrm>
              <a:off x="1913468" y="-244652"/>
              <a:ext cx="36553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lanOT-Book"/>
                  <a:ea typeface="+mn-ea"/>
                  <a:cs typeface="+mn-cs"/>
                </a:rPr>
                <a:t>Meet</a:t>
              </a:r>
            </a:p>
          </p:txBody>
        </p:sp>
      </p:grpSp>
    </p:spTree>
    <p:extLst>
      <p:ext uri="{BB962C8B-B14F-4D97-AF65-F5344CB8AC3E}">
        <p14:creationId xmlns:p14="http://schemas.microsoft.com/office/powerpoint/2010/main" val="334340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FB512-2A83-4BB0-ACB4-70C046BA274C}"/>
              </a:ext>
            </a:extLst>
          </p:cNvPr>
          <p:cNvSpPr/>
          <p:nvPr/>
        </p:nvSpPr>
        <p:spPr>
          <a:xfrm>
            <a:off x="-1" y="0"/>
            <a:ext cx="7054753"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lanOT-Book"/>
              <a:ea typeface="+mn-ea"/>
              <a:cs typeface="+mn-cs"/>
            </a:endParaRPr>
          </a:p>
        </p:txBody>
      </p:sp>
      <p:sp>
        <p:nvSpPr>
          <p:cNvPr id="3" name="Slide Number Placeholder 2"/>
          <p:cNvSpPr>
            <a:spLocks noGrp="1"/>
          </p:cNvSpPr>
          <p:nvPr>
            <p:ph type="sldNum" sz="quarter" idx="4"/>
          </p:nvPr>
        </p:nvSpPr>
        <p:spPr>
          <a:xfrm>
            <a:off x="11302453" y="5945731"/>
            <a:ext cx="63152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5ADE5-0B49-4A71-BFF0-69FFB04990BF}" type="slidenum">
              <a:rPr kumimoji="0" lang="en-US" sz="1200" b="0" i="0" u="none" strike="noStrike" kern="1200" cap="none" spc="0" normalizeH="0" baseline="0" noProof="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cxnSp>
        <p:nvCxnSpPr>
          <p:cNvPr id="26" name="Straight Arrow Connector 25"/>
          <p:cNvCxnSpPr/>
          <p:nvPr/>
        </p:nvCxnSpPr>
        <p:spPr>
          <a:xfrm>
            <a:off x="4549210" y="4908550"/>
            <a:ext cx="6096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936811" y="4908550"/>
            <a:ext cx="6096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2">
            <a:extLst>
              <a:ext uri="{FF2B5EF4-FFF2-40B4-BE49-F238E27FC236}">
                <a16:creationId xmlns:a16="http://schemas.microsoft.com/office/drawing/2014/main" id="{810F14DB-E6BA-4F8D-AEBC-5159A024151C}"/>
              </a:ext>
            </a:extLst>
          </p:cNvPr>
          <p:cNvSpPr txBox="1">
            <a:spLocks/>
          </p:cNvSpPr>
          <p:nvPr/>
        </p:nvSpPr>
        <p:spPr>
          <a:xfrm>
            <a:off x="11368713" y="6369803"/>
            <a:ext cx="6315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CB5ADE5-0B49-4A71-BFF0-69FFB04990BF}" type="slidenum">
              <a:rPr kumimoji="0" lang="en-US" sz="1200" b="0" i="0" u="none" strike="noStrike" kern="1200" cap="none" spc="0" normalizeH="0" baseline="0" noProof="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8103" y="0"/>
            <a:ext cx="5473897" cy="6858000"/>
          </a:xfrm>
          <a:prstGeom prst="rect">
            <a:avLst/>
          </a:prstGeom>
        </p:spPr>
      </p:pic>
      <p:sp>
        <p:nvSpPr>
          <p:cNvPr id="38" name="TextBox 37"/>
          <p:cNvSpPr txBox="1"/>
          <p:nvPr/>
        </p:nvSpPr>
        <p:spPr>
          <a:xfrm>
            <a:off x="7005730" y="392172"/>
            <a:ext cx="5138789" cy="2062103"/>
          </a:xfrm>
          <a:prstGeom prst="rect">
            <a:avLst/>
          </a:prstGeom>
          <a:noFill/>
        </p:spPr>
        <p:txBody>
          <a:bodyPr wrap="square" rtlCol="0">
            <a:spAutoFit/>
          </a:bodyPr>
          <a:lstStyle/>
          <a:p>
            <a:pPr lvl="0">
              <a:defRPr/>
            </a:pPr>
            <a:r>
              <a:rPr lang="en-US" sz="3200" b="1" dirty="0">
                <a:solidFill>
                  <a:prstClr val="black"/>
                </a:solidFill>
                <a:latin typeface="ClanOT-Book" panose="020B0604020101020102" pitchFamily="34" charset="0"/>
              </a:rPr>
              <a:t>Ensure food safety and compliance on the industry’s leading food traceability software.</a:t>
            </a:r>
            <a:endParaRPr kumimoji="0" lang="en-US" sz="3200" b="1" i="0" u="none" strike="noStrike" kern="1200" cap="none" spc="0" normalizeH="0" baseline="0" noProof="0" dirty="0">
              <a:ln>
                <a:noFill/>
              </a:ln>
              <a:solidFill>
                <a:prstClr val="black"/>
              </a:solidFill>
              <a:effectLst/>
              <a:uLnTx/>
              <a:uFillTx/>
              <a:latin typeface="ClanOT-Book" panose="020B0604020101020102" pitchFamily="34" charset="0"/>
              <a:ea typeface="+mn-ea"/>
              <a:cs typeface="+mn-cs"/>
            </a:endParaRPr>
          </a:p>
        </p:txBody>
      </p:sp>
      <p:grpSp>
        <p:nvGrpSpPr>
          <p:cNvPr id="39" name="Group 38"/>
          <p:cNvGrpSpPr/>
          <p:nvPr/>
        </p:nvGrpSpPr>
        <p:grpSpPr>
          <a:xfrm>
            <a:off x="1674793" y="706333"/>
            <a:ext cx="3762461" cy="1055583"/>
            <a:chOff x="2004151" y="113423"/>
            <a:chExt cx="3762461" cy="1055583"/>
          </a:xfrm>
        </p:grpSpPr>
        <p:sp>
          <p:nvSpPr>
            <p:cNvPr id="9" name="TextBox 8"/>
            <p:cNvSpPr txBox="1"/>
            <p:nvPr/>
          </p:nvSpPr>
          <p:spPr>
            <a:xfrm>
              <a:off x="2004151" y="338009"/>
              <a:ext cx="376246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prstClr val="white"/>
                  </a:solidFill>
                  <a:effectLst/>
                  <a:uLnTx/>
                  <a:uFillTx/>
                  <a:latin typeface="ClanOT-Book" panose="020B0604020101020102" pitchFamily="34" charset="0"/>
                  <a:ea typeface="+mn-ea"/>
                  <a:cs typeface="+mn-cs"/>
                </a:rPr>
                <a:t>i</a:t>
              </a:r>
              <a:r>
                <a:rPr kumimoji="0" lang="en-US" sz="4800" b="1" i="0" u="none" strike="noStrike" kern="1200" cap="none" spc="0" normalizeH="0" baseline="0" noProof="0" dirty="0" err="1">
                  <a:ln>
                    <a:noFill/>
                  </a:ln>
                  <a:solidFill>
                    <a:srgbClr val="6AC375"/>
                  </a:solidFill>
                  <a:effectLst/>
                  <a:uLnTx/>
                  <a:uFillTx/>
                  <a:latin typeface="ClanOT-Book" panose="020B0604020101020102" pitchFamily="34" charset="0"/>
                  <a:ea typeface="+mn-ea"/>
                  <a:cs typeface="+mn-cs"/>
                </a:rPr>
                <a:t>Trace</a:t>
              </a:r>
              <a:r>
                <a:rPr kumimoji="0" lang="en-US" sz="4800" b="1" i="0" u="none" strike="noStrike" kern="1200" cap="none" spc="0" normalizeH="0" baseline="0" noProof="0" dirty="0" err="1">
                  <a:ln>
                    <a:noFill/>
                  </a:ln>
                  <a:solidFill>
                    <a:schemeClr val="bg1"/>
                  </a:solidFill>
                  <a:effectLst/>
                  <a:uLnTx/>
                  <a:uFillTx/>
                  <a:latin typeface="ClanOT-Book" panose="020B0604020101020102" pitchFamily="34" charset="0"/>
                  <a:ea typeface="+mn-ea"/>
                  <a:cs typeface="+mn-cs"/>
                </a:rPr>
                <a:t>fresh</a:t>
              </a:r>
              <a:r>
                <a:rPr kumimoji="0" lang="en-US" sz="4800" b="1" i="0" u="none" strike="noStrike" kern="1200" cap="none" spc="0" normalizeH="0" baseline="0" noProof="0" dirty="0">
                  <a:ln>
                    <a:noFill/>
                  </a:ln>
                  <a:solidFill>
                    <a:srgbClr val="6AC375"/>
                  </a:solidFill>
                  <a:effectLst/>
                  <a:uLnTx/>
                  <a:uFillTx/>
                  <a:latin typeface="ClanOT-Book" panose="020B0604020101020102" pitchFamily="34" charset="0"/>
                  <a:ea typeface="+mn-ea"/>
                  <a:cs typeface="+mn-cs"/>
                </a:rPr>
                <a:t> </a:t>
              </a:r>
            </a:p>
          </p:txBody>
        </p:sp>
        <p:sp>
          <p:nvSpPr>
            <p:cNvPr id="40" name="TextBox 39"/>
            <p:cNvSpPr txBox="1"/>
            <p:nvPr/>
          </p:nvSpPr>
          <p:spPr>
            <a:xfrm>
              <a:off x="2057702" y="113423"/>
              <a:ext cx="36553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Segoe UI Semilight"/>
                  <a:ea typeface="+mn-ea"/>
                  <a:cs typeface="+mn-cs"/>
                </a:rPr>
                <a:t>Meet</a:t>
              </a:r>
            </a:p>
          </p:txBody>
        </p:sp>
      </p:grpSp>
      <p:sp>
        <p:nvSpPr>
          <p:cNvPr id="31" name="TextBox 30"/>
          <p:cNvSpPr txBox="1"/>
          <p:nvPr/>
        </p:nvSpPr>
        <p:spPr>
          <a:xfrm>
            <a:off x="10141796" y="6535019"/>
            <a:ext cx="245383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light"/>
                <a:ea typeface="+mn-ea"/>
                <a:cs typeface="+mn-cs"/>
              </a:rPr>
              <a:t>Copyright © iTradeNetwork 2019</a:t>
            </a:r>
          </a:p>
        </p:txBody>
      </p:sp>
      <p:pic>
        <p:nvPicPr>
          <p:cNvPr id="43" name="Picture 42">
            <a:extLst>
              <a:ext uri="{FF2B5EF4-FFF2-40B4-BE49-F238E27FC236}">
                <a16:creationId xmlns:a16="http://schemas.microsoft.com/office/drawing/2014/main" id="{2DA03751-BF3D-44AC-9785-D1C9B756828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68263" y="1097929"/>
            <a:ext cx="1178885" cy="1178885"/>
          </a:xfrm>
          <a:prstGeom prst="rect">
            <a:avLst/>
          </a:prstGeom>
        </p:spPr>
      </p:pic>
      <p:pic>
        <p:nvPicPr>
          <p:cNvPr id="24" name="Picture 23">
            <a:extLst>
              <a:ext uri="{FF2B5EF4-FFF2-40B4-BE49-F238E27FC236}">
                <a16:creationId xmlns:a16="http://schemas.microsoft.com/office/drawing/2014/main" id="{F0924769-F2E0-45EF-9D91-1FDBE8A56E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736" y="2416963"/>
            <a:ext cx="4595739" cy="3413378"/>
          </a:xfrm>
          <a:prstGeom prst="rect">
            <a:avLst/>
          </a:prstGeom>
        </p:spPr>
      </p:pic>
      <p:pic>
        <p:nvPicPr>
          <p:cNvPr id="25" name="Picture 24">
            <a:extLst>
              <a:ext uri="{FF2B5EF4-FFF2-40B4-BE49-F238E27FC236}">
                <a16:creationId xmlns:a16="http://schemas.microsoft.com/office/drawing/2014/main" id="{5CF19B8B-E9C0-4B3A-BD4D-15B4FA4B70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630" y="2797161"/>
            <a:ext cx="3813850" cy="2652982"/>
          </a:xfrm>
          <a:prstGeom prst="rect">
            <a:avLst/>
          </a:prstGeom>
        </p:spPr>
      </p:pic>
      <p:grpSp>
        <p:nvGrpSpPr>
          <p:cNvPr id="48" name="Group 47">
            <a:extLst>
              <a:ext uri="{FF2B5EF4-FFF2-40B4-BE49-F238E27FC236}">
                <a16:creationId xmlns:a16="http://schemas.microsoft.com/office/drawing/2014/main" id="{E9E7E997-A08A-45F1-9F5F-15C98225FFB1}"/>
              </a:ext>
            </a:extLst>
          </p:cNvPr>
          <p:cNvGrpSpPr/>
          <p:nvPr/>
        </p:nvGrpSpPr>
        <p:grpSpPr>
          <a:xfrm>
            <a:off x="3359524" y="2797160"/>
            <a:ext cx="2114374" cy="3935425"/>
            <a:chOff x="8833372" y="722364"/>
            <a:chExt cx="3208315" cy="6320241"/>
          </a:xfrm>
        </p:grpSpPr>
        <p:pic>
          <p:nvPicPr>
            <p:cNvPr id="49" name="Picture 48">
              <a:extLst>
                <a:ext uri="{FF2B5EF4-FFF2-40B4-BE49-F238E27FC236}">
                  <a16:creationId xmlns:a16="http://schemas.microsoft.com/office/drawing/2014/main" id="{81866B49-0243-4C19-AFC4-8BE7B2005203}"/>
                </a:ext>
              </a:extLst>
            </p:cNvPr>
            <p:cNvPicPr>
              <a:picLocks noChangeAspect="1"/>
            </p:cNvPicPr>
            <p:nvPr/>
          </p:nvPicPr>
          <p:blipFill>
            <a:blip r:embed="rId7"/>
            <a:stretch>
              <a:fillRect/>
            </a:stretch>
          </p:blipFill>
          <p:spPr>
            <a:xfrm>
              <a:off x="9346019" y="1558034"/>
              <a:ext cx="2211574" cy="3932218"/>
            </a:xfrm>
            <a:prstGeom prst="rect">
              <a:avLst/>
            </a:prstGeom>
          </p:spPr>
        </p:pic>
        <p:pic>
          <p:nvPicPr>
            <p:cNvPr id="50" name="Picture 49" descr="iPhone-5s-Black.png">
              <a:extLst>
                <a:ext uri="{FF2B5EF4-FFF2-40B4-BE49-F238E27FC236}">
                  <a16:creationId xmlns:a16="http://schemas.microsoft.com/office/drawing/2014/main" id="{1DBA8F33-27D7-49F2-95B8-3008B0ABB6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33372" y="722364"/>
              <a:ext cx="3208315" cy="6320241"/>
            </a:xfrm>
            <a:prstGeom prst="rect">
              <a:avLst/>
            </a:prstGeom>
          </p:spPr>
        </p:pic>
      </p:grpSp>
      <p:pic>
        <p:nvPicPr>
          <p:cNvPr id="18" name="Picture 17" descr="iPhone-5s-Black.png">
            <a:extLst>
              <a:ext uri="{FF2B5EF4-FFF2-40B4-BE49-F238E27FC236}">
                <a16:creationId xmlns:a16="http://schemas.microsoft.com/office/drawing/2014/main" id="{8F759524-4DE9-4625-86E3-197BA87A38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9760" y="3180024"/>
            <a:ext cx="2114374" cy="3935425"/>
          </a:xfrm>
          <a:prstGeom prst="rect">
            <a:avLst/>
          </a:prstGeom>
        </p:spPr>
      </p:pic>
      <p:pic>
        <p:nvPicPr>
          <p:cNvPr id="19" name="Picture 18">
            <a:extLst>
              <a:ext uri="{FF2B5EF4-FFF2-40B4-BE49-F238E27FC236}">
                <a16:creationId xmlns:a16="http://schemas.microsoft.com/office/drawing/2014/main" id="{48EDFA5D-0034-4A92-B651-B77324ED3A4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7745" y="3670738"/>
            <a:ext cx="1536276" cy="2542403"/>
          </a:xfrm>
          <a:prstGeom prst="rect">
            <a:avLst/>
          </a:prstGeom>
        </p:spPr>
      </p:pic>
    </p:spTree>
    <p:extLst>
      <p:ext uri="{BB962C8B-B14F-4D97-AF65-F5344CB8AC3E}">
        <p14:creationId xmlns:p14="http://schemas.microsoft.com/office/powerpoint/2010/main" val="580702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7054753"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lanOT-Book"/>
              <a:ea typeface="+mn-ea"/>
              <a:cs typeface="+mn-cs"/>
            </a:endParaRPr>
          </a:p>
        </p:txBody>
      </p:sp>
      <p:sp>
        <p:nvSpPr>
          <p:cNvPr id="3" name="Slide Number Placeholder 2"/>
          <p:cNvSpPr>
            <a:spLocks noGrp="1"/>
          </p:cNvSpPr>
          <p:nvPr>
            <p:ph type="sldNum" sz="quarter" idx="4"/>
          </p:nvPr>
        </p:nvSpPr>
        <p:spPr>
          <a:xfrm>
            <a:off x="11302453" y="5945731"/>
            <a:ext cx="63152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5ADE5-0B49-4A71-BFF0-69FFB04990BF}" type="slidenum">
              <a:rPr kumimoji="0" lang="en-US" sz="1200" b="0" i="0" u="none" strike="noStrike" kern="1200" cap="none" spc="0" normalizeH="0" baseline="0" noProof="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cxnSp>
        <p:nvCxnSpPr>
          <p:cNvPr id="26" name="Straight Arrow Connector 25"/>
          <p:cNvCxnSpPr/>
          <p:nvPr/>
        </p:nvCxnSpPr>
        <p:spPr>
          <a:xfrm>
            <a:off x="4549210" y="4908550"/>
            <a:ext cx="6096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936811" y="4908550"/>
            <a:ext cx="6096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2">
            <a:extLst>
              <a:ext uri="{FF2B5EF4-FFF2-40B4-BE49-F238E27FC236}">
                <a16:creationId xmlns:a16="http://schemas.microsoft.com/office/drawing/2014/main" id="{810F14DB-E6BA-4F8D-AEBC-5159A024151C}"/>
              </a:ext>
            </a:extLst>
          </p:cNvPr>
          <p:cNvSpPr txBox="1">
            <a:spLocks/>
          </p:cNvSpPr>
          <p:nvPr/>
        </p:nvSpPr>
        <p:spPr>
          <a:xfrm>
            <a:off x="11368713" y="6369803"/>
            <a:ext cx="6315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CB5ADE5-0B49-4A71-BFF0-69FFB04990BF}" type="slidenum">
              <a:rPr kumimoji="0" lang="en-US" sz="1200" b="0" i="0" u="none" strike="noStrike" kern="1200" cap="none" spc="0" normalizeH="0" baseline="0" noProof="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grpSp>
        <p:nvGrpSpPr>
          <p:cNvPr id="25" name="Group 24">
            <a:extLst>
              <a:ext uri="{FF2B5EF4-FFF2-40B4-BE49-F238E27FC236}">
                <a16:creationId xmlns:a16="http://schemas.microsoft.com/office/drawing/2014/main" id="{CAE23EC8-9D75-41FF-A9F4-9C06C7A9B20E}"/>
              </a:ext>
            </a:extLst>
          </p:cNvPr>
          <p:cNvGrpSpPr/>
          <p:nvPr/>
        </p:nvGrpSpPr>
        <p:grpSpPr>
          <a:xfrm>
            <a:off x="1036773" y="2475133"/>
            <a:ext cx="4595739" cy="3413378"/>
            <a:chOff x="562290" y="1690254"/>
            <a:chExt cx="5776761" cy="4045527"/>
          </a:xfrm>
        </p:grpSpPr>
        <p:pic>
          <p:nvPicPr>
            <p:cNvPr id="28" name="Picture 27">
              <a:extLst>
                <a:ext uri="{FF2B5EF4-FFF2-40B4-BE49-F238E27FC236}">
                  <a16:creationId xmlns:a16="http://schemas.microsoft.com/office/drawing/2014/main" id="{94274620-2AD5-45EE-A084-DC35997615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290" y="1690254"/>
              <a:ext cx="5776761" cy="4045527"/>
            </a:xfrm>
            <a:prstGeom prst="rect">
              <a:avLst/>
            </a:prstGeom>
          </p:spPr>
        </p:pic>
        <p:pic>
          <p:nvPicPr>
            <p:cNvPr id="34" name="Picture 33">
              <a:extLst>
                <a:ext uri="{FF2B5EF4-FFF2-40B4-BE49-F238E27FC236}">
                  <a16:creationId xmlns:a16="http://schemas.microsoft.com/office/drawing/2014/main" id="{F7A1DE32-5E09-43C9-8AD8-C4E3D166C4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73383" y="3437934"/>
              <a:ext cx="4722963" cy="1817557"/>
            </a:xfrm>
            <a:prstGeom prst="rect">
              <a:avLst/>
            </a:prstGeom>
          </p:spPr>
        </p:pic>
        <p:pic>
          <p:nvPicPr>
            <p:cNvPr id="36" name="Picture 35">
              <a:extLst>
                <a:ext uri="{FF2B5EF4-FFF2-40B4-BE49-F238E27FC236}">
                  <a16:creationId xmlns:a16="http://schemas.microsoft.com/office/drawing/2014/main" id="{0BEA1A60-3222-4686-A040-3432DF6A9C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306" y="2150338"/>
              <a:ext cx="4724040" cy="1287596"/>
            </a:xfrm>
            <a:prstGeom prst="rect">
              <a:avLst/>
            </a:prstGeom>
          </p:spPr>
        </p:pic>
      </p:grpSp>
      <p:grpSp>
        <p:nvGrpSpPr>
          <p:cNvPr id="20" name="Group 19"/>
          <p:cNvGrpSpPr/>
          <p:nvPr/>
        </p:nvGrpSpPr>
        <p:grpSpPr>
          <a:xfrm>
            <a:off x="4990813" y="3761306"/>
            <a:ext cx="1283399" cy="2528242"/>
            <a:chOff x="4641435" y="1629652"/>
            <a:chExt cx="2208682" cy="4351008"/>
          </a:xfrm>
        </p:grpSpPr>
        <p:pic>
          <p:nvPicPr>
            <p:cNvPr id="21" name="Picture 2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74471" y="2137552"/>
              <a:ext cx="1563388" cy="2777839"/>
            </a:xfrm>
            <a:prstGeom prst="rect">
              <a:avLst/>
            </a:prstGeom>
          </p:spPr>
        </p:pic>
        <p:pic>
          <p:nvPicPr>
            <p:cNvPr id="22" name="Picture 21" descr="iPhone-5s-WHITE.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41435" y="1629652"/>
              <a:ext cx="2208682" cy="4351008"/>
            </a:xfrm>
            <a:prstGeom prst="rect">
              <a:avLst/>
            </a:prstGeom>
          </p:spPr>
        </p:pic>
      </p:grpSp>
      <p:pic>
        <p:nvPicPr>
          <p:cNvPr id="35" name="Picture 3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54752" y="0"/>
            <a:ext cx="5137248" cy="6858000"/>
          </a:xfrm>
          <a:prstGeom prst="rect">
            <a:avLst/>
          </a:prstGeom>
        </p:spPr>
      </p:pic>
      <p:sp>
        <p:nvSpPr>
          <p:cNvPr id="38" name="TextBox 37"/>
          <p:cNvSpPr txBox="1"/>
          <p:nvPr/>
        </p:nvSpPr>
        <p:spPr>
          <a:xfrm>
            <a:off x="7274426" y="414949"/>
            <a:ext cx="4838700" cy="2677656"/>
          </a:xfrm>
          <a:prstGeom prst="rect">
            <a:avLst/>
          </a:prstGeom>
          <a:noFill/>
        </p:spPr>
        <p:txBody>
          <a:bodyPr wrap="square" rtlCol="0">
            <a:spAutoFit/>
          </a:bodyPr>
          <a:lstStyle/>
          <a:p>
            <a:pPr lvl="0">
              <a:defRPr/>
            </a:pPr>
            <a:r>
              <a:rPr lang="en-US" sz="2400" b="1" dirty="0">
                <a:solidFill>
                  <a:prstClr val="black"/>
                </a:solidFill>
              </a:rPr>
              <a:t>Ensures consistent produce quality by standardizing and guiding inspection processes, automating notifications, providing clear issue and vendor insights, and helping buyers source and procure the best product available on the market.</a:t>
            </a:r>
          </a:p>
        </p:txBody>
      </p:sp>
      <p:grpSp>
        <p:nvGrpSpPr>
          <p:cNvPr id="39" name="Group 38"/>
          <p:cNvGrpSpPr/>
          <p:nvPr/>
        </p:nvGrpSpPr>
        <p:grpSpPr>
          <a:xfrm>
            <a:off x="1028082" y="509036"/>
            <a:ext cx="4987867" cy="1154455"/>
            <a:chOff x="813844" y="135687"/>
            <a:chExt cx="4987867" cy="1154455"/>
          </a:xfrm>
        </p:grpSpPr>
        <p:grpSp>
          <p:nvGrpSpPr>
            <p:cNvPr id="13" name="Group 12"/>
            <p:cNvGrpSpPr/>
            <p:nvPr/>
          </p:nvGrpSpPr>
          <p:grpSpPr>
            <a:xfrm>
              <a:off x="813844" y="366812"/>
              <a:ext cx="4987867" cy="923330"/>
              <a:chOff x="503309" y="280072"/>
              <a:chExt cx="3858834" cy="923330"/>
            </a:xfrm>
          </p:grpSpPr>
          <p:sp>
            <p:nvSpPr>
              <p:cNvPr id="9" name="TextBox 8"/>
              <p:cNvSpPr txBox="1"/>
              <p:nvPr/>
            </p:nvSpPr>
            <p:spPr>
              <a:xfrm>
                <a:off x="1088910" y="280072"/>
                <a:ext cx="327323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err="1">
                    <a:ln>
                      <a:noFill/>
                    </a:ln>
                    <a:solidFill>
                      <a:prstClr val="white"/>
                    </a:solidFill>
                    <a:effectLst/>
                    <a:uLnTx/>
                    <a:uFillTx/>
                    <a:latin typeface="ClanOT-Book"/>
                    <a:ea typeface="+mn-ea"/>
                    <a:cs typeface="+mn-cs"/>
                  </a:rPr>
                  <a:t>iTrade</a:t>
                </a:r>
                <a:r>
                  <a:rPr lang="en-US" sz="5400" b="1" dirty="0">
                    <a:solidFill>
                      <a:srgbClr val="6AC375"/>
                    </a:solidFill>
                    <a:latin typeface="ClanOT-Book"/>
                  </a:rPr>
                  <a:t>F</a:t>
                </a:r>
                <a:r>
                  <a:rPr kumimoji="0" lang="en-US" sz="5400" b="1" i="0" u="none" strike="noStrike" kern="1200" cap="none" spc="0" normalizeH="0" baseline="0" noProof="0" dirty="0" err="1">
                    <a:ln>
                      <a:noFill/>
                    </a:ln>
                    <a:solidFill>
                      <a:srgbClr val="6AC375"/>
                    </a:solidFill>
                    <a:effectLst/>
                    <a:uLnTx/>
                    <a:uFillTx/>
                    <a:latin typeface="ClanOT-Book"/>
                    <a:ea typeface="+mn-ea"/>
                    <a:cs typeface="+mn-cs"/>
                  </a:rPr>
                  <a:t>resh</a:t>
                </a:r>
                <a:endParaRPr kumimoji="0" lang="en-US" sz="5400" b="1" i="0" u="none" strike="noStrike" kern="1200" cap="none" spc="0" normalizeH="0" baseline="0" noProof="0" dirty="0">
                  <a:ln>
                    <a:noFill/>
                  </a:ln>
                  <a:solidFill>
                    <a:srgbClr val="6AC375"/>
                  </a:solidFill>
                  <a:effectLst/>
                  <a:uLnTx/>
                  <a:uFillTx/>
                  <a:latin typeface="ClanOT-Book"/>
                  <a:ea typeface="+mn-ea"/>
                  <a:cs typeface="+mn-cs"/>
                </a:endParaRPr>
              </a:p>
            </p:txBody>
          </p:sp>
          <p:pic>
            <p:nvPicPr>
              <p:cNvPr id="16" name="Picture 15"/>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03309" y="314906"/>
                <a:ext cx="585601" cy="721121"/>
              </a:xfrm>
              <a:prstGeom prst="rect">
                <a:avLst/>
              </a:prstGeom>
            </p:spPr>
          </p:pic>
        </p:grpSp>
        <p:sp>
          <p:nvSpPr>
            <p:cNvPr id="40" name="TextBox 39"/>
            <p:cNvSpPr txBox="1"/>
            <p:nvPr/>
          </p:nvSpPr>
          <p:spPr>
            <a:xfrm>
              <a:off x="1678830" y="135687"/>
              <a:ext cx="36553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lanOT-Book"/>
                  <a:ea typeface="+mn-ea"/>
                  <a:cs typeface="+mn-cs"/>
                </a:rPr>
                <a:t>Meet</a:t>
              </a:r>
            </a:p>
          </p:txBody>
        </p:sp>
      </p:grpSp>
      <p:sp>
        <p:nvSpPr>
          <p:cNvPr id="41" name="TextBox 40"/>
          <p:cNvSpPr txBox="1"/>
          <p:nvPr/>
        </p:nvSpPr>
        <p:spPr>
          <a:xfrm>
            <a:off x="665616" y="1811054"/>
            <a:ext cx="57235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lanOT-Book"/>
                <a:ea typeface="+mn-ea"/>
                <a:cs typeface="+mn-cs"/>
                <a:sym typeface="Wingdings" panose="05000000000000000000" pitchFamily="2" charset="2"/>
              </a:rPr>
              <a:t>Inspect  Score  Analyze  Guarantee Quality </a:t>
            </a:r>
            <a:endParaRPr kumimoji="0" lang="en-US" sz="1800" b="0" i="0" u="none" strike="noStrike" kern="1200" cap="none" spc="0" normalizeH="0" baseline="0" noProof="0" dirty="0">
              <a:ln>
                <a:noFill/>
              </a:ln>
              <a:solidFill>
                <a:prstClr val="white"/>
              </a:solidFill>
              <a:effectLst/>
              <a:uLnTx/>
              <a:uFillTx/>
              <a:latin typeface="ClanOT-Book"/>
              <a:ea typeface="+mn-ea"/>
              <a:cs typeface="+mn-cs"/>
            </a:endParaRPr>
          </a:p>
        </p:txBody>
      </p:sp>
    </p:spTree>
    <p:extLst>
      <p:ext uri="{BB962C8B-B14F-4D97-AF65-F5344CB8AC3E}">
        <p14:creationId xmlns:p14="http://schemas.microsoft.com/office/powerpoint/2010/main" val="2119148059"/>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ClanOT-Book"/>
        <a:ea typeface=""/>
        <a:cs typeface=""/>
      </a:majorFont>
      <a:minorFont>
        <a:latin typeface="ClanOT-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458</Words>
  <Application>Microsoft Office PowerPoint</Application>
  <PresentationFormat>Widescreen</PresentationFormat>
  <Paragraphs>128</Paragraphs>
  <Slides>17</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Calibri</vt:lpstr>
      <vt:lpstr>Calibri Light</vt:lpstr>
      <vt:lpstr>Clan OT Book</vt:lpstr>
      <vt:lpstr>ClanOT-Book</vt:lpstr>
      <vt:lpstr>Segoe UI Semibold</vt:lpstr>
      <vt:lpstr>Segoe UI Semilight</vt:lpstr>
      <vt:lpstr>Wingdings</vt:lpstr>
      <vt:lpstr>3_Office Theme</vt:lpstr>
      <vt:lpstr>Office Theme</vt:lpstr>
      <vt:lpstr>RU Hacks 2019</vt:lpstr>
      <vt:lpstr>PowerPoint Presentation</vt:lpstr>
      <vt:lpstr>PowerPoint Presentation</vt:lpstr>
      <vt:lpstr>PowerPoint Presentation</vt:lpstr>
      <vt:lpstr>PowerPoint Presentation</vt:lpstr>
      <vt:lpstr>About iTradeNetwork: Product Portfolio</vt:lpstr>
      <vt:lpstr>PowerPoint Presentation</vt:lpstr>
      <vt:lpstr>PowerPoint Presentation</vt:lpstr>
      <vt:lpstr>PowerPoint Presentation</vt:lpstr>
      <vt:lpstr>PowerPoint Presentation</vt:lpstr>
      <vt:lpstr>iTrade Blockchain: The Industry’s First Homegrown Blockchain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2018-10-22T22:06:40Z</cp:lastPrinted>
  <dcterms:created xsi:type="dcterms:W3CDTF">2017-03-28T20:39:57Z</dcterms:created>
  <dcterms:modified xsi:type="dcterms:W3CDTF">2019-05-14T21:58:03Z</dcterms:modified>
</cp:coreProperties>
</file>